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42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71" r:id="rId15"/>
    <p:sldId id="272" r:id="rId16"/>
    <p:sldId id="273" r:id="rId17"/>
    <p:sldId id="274" r:id="rId18"/>
    <p:sldId id="276"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DM Sans Semi Bold" panose="020B0604020202020204" charset="0"/>
      <p:regular r:id="rId25"/>
    </p:embeddedFont>
    <p:embeddedFont>
      <p:font typeface="Inter Medium" panose="020B0604020202020204" charset="0"/>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67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57877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72051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0757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607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2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593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297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210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63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723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3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2788874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608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43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76623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52712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214516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49544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503940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549098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786242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11/6/2025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019768542"/>
      </p:ext>
    </p:extLst>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 id="2147484443" r:id="rId20"/>
    <p:sldLayoutId id="2147484444"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563767"/>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EventMate: AI – Based Event Planner and Scheduler</a:t>
            </a:r>
            <a:endParaRPr lang="en-US" sz="4450" dirty="0"/>
          </a:p>
        </p:txBody>
      </p:sp>
      <p:sp>
        <p:nvSpPr>
          <p:cNvPr id="3" name="Text 1"/>
          <p:cNvSpPr/>
          <p:nvPr/>
        </p:nvSpPr>
        <p:spPr>
          <a:xfrm>
            <a:off x="793790" y="332148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EventMate is an intelligent event management platform designed to simplify the process of planning, organizing, and scheduling events. Traditional event management often involves challenges such as manual scheduling, tracking resources, sending timely reminders, and ensuring smooth coordination between participants.</a:t>
            </a:r>
            <a:endParaRPr lang="en-US" sz="1750" dirty="0"/>
          </a:p>
        </p:txBody>
      </p:sp>
      <p:sp>
        <p:nvSpPr>
          <p:cNvPr id="4" name="Text 1">
            <a:extLst>
              <a:ext uri="{FF2B5EF4-FFF2-40B4-BE49-F238E27FC236}">
                <a16:creationId xmlns:a16="http://schemas.microsoft.com/office/drawing/2014/main" id="{E2352B3F-2345-4125-880F-E6FEE57EC465}"/>
              </a:ext>
            </a:extLst>
          </p:cNvPr>
          <p:cNvSpPr/>
          <p:nvPr/>
        </p:nvSpPr>
        <p:spPr>
          <a:xfrm>
            <a:off x="793789" y="5018207"/>
            <a:ext cx="1625421" cy="488513"/>
          </a:xfrm>
          <a:prstGeom prst="rect">
            <a:avLst/>
          </a:prstGeom>
          <a:noFill/>
          <a:ln/>
        </p:spPr>
        <p:txBody>
          <a:bodyPr wrap="square" lIns="0" tIns="0" rIns="0" bIns="0" rtlCol="0" anchor="t"/>
          <a:lstStyle/>
          <a:p>
            <a:pPr marL="0" indent="0" algn="l">
              <a:lnSpc>
                <a:spcPts val="2850"/>
              </a:lnSpc>
              <a:buNone/>
            </a:pPr>
            <a:r>
              <a:rPr lang="en-IN" sz="1750" dirty="0">
                <a:solidFill>
                  <a:srgbClr val="464646"/>
                </a:solidFill>
                <a:latin typeface="Inter Medium" pitchFamily="34" charset="0"/>
                <a:ea typeface="Inter Medium" pitchFamily="34" charset="-122"/>
                <a:cs typeface="Inter Medium" pitchFamily="34" charset="-120"/>
              </a:rPr>
              <a:t>Presented By : </a:t>
            </a:r>
            <a:endParaRPr lang="en-US" sz="1750" dirty="0"/>
          </a:p>
        </p:txBody>
      </p:sp>
      <p:sp>
        <p:nvSpPr>
          <p:cNvPr id="5" name="TextBox 4">
            <a:extLst>
              <a:ext uri="{FF2B5EF4-FFF2-40B4-BE49-F238E27FC236}">
                <a16:creationId xmlns:a16="http://schemas.microsoft.com/office/drawing/2014/main" id="{76932134-FF7E-40E1-B456-57D076E5B317}"/>
              </a:ext>
            </a:extLst>
          </p:cNvPr>
          <p:cNvSpPr txBox="1"/>
          <p:nvPr/>
        </p:nvSpPr>
        <p:spPr>
          <a:xfrm>
            <a:off x="2419210" y="5018207"/>
            <a:ext cx="3115768" cy="1438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gn="l">
              <a:buAutoNum type="arabicPeriod"/>
            </a:pPr>
            <a:r>
              <a:rPr lang="en-US" sz="1750" dirty="0">
                <a:latin typeface="Inter Medium" panose="020B0604020202020204" charset="0"/>
                <a:ea typeface="Inter Medium" panose="020B0604020202020204" charset="0"/>
                <a:cs typeface="Calibri"/>
              </a:rPr>
              <a:t>Manisha</a:t>
            </a:r>
          </a:p>
          <a:p>
            <a:pPr marL="514350" indent="-514350">
              <a:buAutoNum type="arabicPeriod"/>
            </a:pPr>
            <a:r>
              <a:rPr lang="en-US" sz="1750" dirty="0">
                <a:latin typeface="Inter Medium" panose="020B0604020202020204" charset="0"/>
                <a:ea typeface="Inter Medium" panose="020B0604020202020204" charset="0"/>
                <a:cs typeface="Calibri"/>
              </a:rPr>
              <a:t>Ragavi</a:t>
            </a:r>
          </a:p>
          <a:p>
            <a:pPr marL="514350" indent="-514350">
              <a:buAutoNum type="arabicPeriod"/>
            </a:pPr>
            <a:r>
              <a:rPr lang="en-US" sz="1750" dirty="0">
                <a:latin typeface="Inter Medium" panose="020B0604020202020204" charset="0"/>
                <a:ea typeface="Inter Medium" panose="020B0604020202020204" charset="0"/>
                <a:cs typeface="Calibri"/>
              </a:rPr>
              <a:t>Sanjana</a:t>
            </a:r>
          </a:p>
          <a:p>
            <a:pPr marL="514350" indent="-514350">
              <a:buAutoNum type="arabicPeriod"/>
            </a:pPr>
            <a:r>
              <a:rPr lang="en-US" sz="1750" dirty="0">
                <a:latin typeface="Inter Medium" panose="020B0604020202020204" charset="0"/>
                <a:ea typeface="Inter Medium" panose="020B0604020202020204" charset="0"/>
                <a:cs typeface="Calibri"/>
              </a:rPr>
              <a:t>Ranjeetha M</a:t>
            </a:r>
          </a:p>
          <a:p>
            <a:pPr marL="514350" indent="-514350">
              <a:buAutoNum type="arabicPeriod"/>
            </a:pPr>
            <a:r>
              <a:rPr lang="en-US" sz="1750" dirty="0">
                <a:latin typeface="Inter Medium" panose="020B0604020202020204" charset="0"/>
                <a:ea typeface="Inter Medium" panose="020B0604020202020204" charset="0"/>
                <a:cs typeface="Calibri"/>
              </a:rPr>
              <a:t>Aagam </a:t>
            </a:r>
            <a:r>
              <a:rPr lang="en-US" sz="1750" dirty="0" err="1">
                <a:latin typeface="Inter Medium" panose="020B0604020202020204" charset="0"/>
                <a:ea typeface="Inter Medium" panose="020B0604020202020204" charset="0"/>
                <a:cs typeface="Calibri"/>
              </a:rPr>
              <a:t>Kasliwal</a:t>
            </a:r>
            <a:endParaRPr lang="en-US" sz="1750" dirty="0">
              <a:latin typeface="Inter Medium" panose="020B0604020202020204" charset="0"/>
              <a:ea typeface="Inter Medium" panose="020B0604020202020204" charset="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31865"/>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030303"/>
                </a:solidFill>
                <a:latin typeface="DM Sans Semi Bold" pitchFamily="34" charset="0"/>
                <a:ea typeface="DM Sans Semi Bold" pitchFamily="34" charset="-122"/>
                <a:cs typeface="DM Sans Semi Bold" pitchFamily="34" charset="-120"/>
              </a:rPr>
              <a:t>Authentication Flow</a:t>
            </a:r>
            <a:endParaRPr lang="en-US" sz="4200" dirty="0"/>
          </a:p>
        </p:txBody>
      </p:sp>
      <p:pic>
        <p:nvPicPr>
          <p:cNvPr id="3" name="Image 0" descr="preencoded.png"/>
          <p:cNvPicPr>
            <a:picLocks noChangeAspect="1"/>
          </p:cNvPicPr>
          <p:nvPr/>
        </p:nvPicPr>
        <p:blipFill>
          <a:blip r:embed="rId3"/>
          <a:stretch>
            <a:fillRect/>
          </a:stretch>
        </p:blipFill>
        <p:spPr>
          <a:xfrm>
            <a:off x="793790" y="1870829"/>
            <a:ext cx="5300901" cy="5484495"/>
          </a:xfrm>
          <a:prstGeom prst="rect">
            <a:avLst/>
          </a:prstGeom>
        </p:spPr>
      </p:pic>
      <p:sp>
        <p:nvSpPr>
          <p:cNvPr id="4" name="Text 1"/>
          <p:cNvSpPr/>
          <p:nvPr/>
        </p:nvSpPr>
        <p:spPr>
          <a:xfrm>
            <a:off x="6907173" y="1843802"/>
            <a:ext cx="3308985" cy="403979"/>
          </a:xfrm>
          <a:prstGeom prst="rect">
            <a:avLst/>
          </a:prstGeom>
          <a:noFill/>
          <a:ln/>
        </p:spPr>
        <p:txBody>
          <a:bodyPr wrap="none" lIns="0" tIns="0" rIns="0" bIns="0" rtlCol="0" anchor="t"/>
          <a:lstStyle/>
          <a:p>
            <a:pPr marL="0" indent="0" algn="l">
              <a:lnSpc>
                <a:spcPts val="3150"/>
              </a:lnSpc>
              <a:buNone/>
            </a:pPr>
            <a:r>
              <a:rPr lang="en-US" sz="2500" dirty="0">
                <a:solidFill>
                  <a:srgbClr val="030303"/>
                </a:solidFill>
                <a:latin typeface="DM Sans Semi Bold" pitchFamily="34" charset="0"/>
                <a:ea typeface="DM Sans Semi Bold" pitchFamily="34" charset="-122"/>
                <a:cs typeface="DM Sans Semi Bold" pitchFamily="34" charset="-120"/>
              </a:rPr>
              <a:t>Secure Login Process</a:t>
            </a:r>
            <a:endParaRPr lang="en-US" sz="2500" dirty="0"/>
          </a:p>
        </p:txBody>
      </p:sp>
      <p:sp>
        <p:nvSpPr>
          <p:cNvPr id="5" name="Text 2"/>
          <p:cNvSpPr/>
          <p:nvPr/>
        </p:nvSpPr>
        <p:spPr>
          <a:xfrm>
            <a:off x="6907173" y="2463165"/>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650" dirty="0">
                <a:solidFill>
                  <a:srgbClr val="464646"/>
                </a:solidFill>
                <a:latin typeface="Inter Medium" pitchFamily="34" charset="0"/>
                <a:ea typeface="Inter Medium" pitchFamily="34" charset="-122"/>
                <a:cs typeface="Inter Medium" pitchFamily="34" charset="-120"/>
              </a:rPr>
              <a:t>User enters credentials on React login page</a:t>
            </a:r>
            <a:endParaRPr lang="en-US" sz="1650" dirty="0"/>
          </a:p>
        </p:txBody>
      </p:sp>
      <p:sp>
        <p:nvSpPr>
          <p:cNvPr id="6" name="Text 3"/>
          <p:cNvSpPr/>
          <p:nvPr/>
        </p:nvSpPr>
        <p:spPr>
          <a:xfrm>
            <a:off x="6907173" y="2883337"/>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650" dirty="0">
                <a:solidFill>
                  <a:srgbClr val="464646"/>
                </a:solidFill>
                <a:latin typeface="Inter Medium" pitchFamily="34" charset="0"/>
                <a:ea typeface="Inter Medium" pitchFamily="34" charset="-122"/>
                <a:cs typeface="Inter Medium" pitchFamily="34" charset="-120"/>
              </a:rPr>
              <a:t>Frontend sends API request to Spring Boot backend</a:t>
            </a:r>
            <a:endParaRPr lang="en-US" sz="1650" dirty="0"/>
          </a:p>
        </p:txBody>
      </p:sp>
      <p:sp>
        <p:nvSpPr>
          <p:cNvPr id="7" name="Text 4"/>
          <p:cNvSpPr/>
          <p:nvPr/>
        </p:nvSpPr>
        <p:spPr>
          <a:xfrm>
            <a:off x="6907173" y="3303508"/>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650" dirty="0">
                <a:solidFill>
                  <a:srgbClr val="464646"/>
                </a:solidFill>
                <a:latin typeface="Inter Medium" pitchFamily="34" charset="0"/>
                <a:ea typeface="Inter Medium" pitchFamily="34" charset="-122"/>
                <a:cs typeface="Inter Medium" pitchFamily="34" charset="-120"/>
              </a:rPr>
              <a:t>Authentication controller forwards to service layer</a:t>
            </a:r>
            <a:endParaRPr lang="en-US" sz="1650" dirty="0"/>
          </a:p>
        </p:txBody>
      </p:sp>
      <p:sp>
        <p:nvSpPr>
          <p:cNvPr id="8" name="Text 5"/>
          <p:cNvSpPr/>
          <p:nvPr/>
        </p:nvSpPr>
        <p:spPr>
          <a:xfrm>
            <a:off x="6907173" y="3723680"/>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4"/>
            </a:pPr>
            <a:r>
              <a:rPr lang="en-US" sz="1650" dirty="0">
                <a:solidFill>
                  <a:srgbClr val="464646"/>
                </a:solidFill>
                <a:latin typeface="Inter Medium" pitchFamily="34" charset="0"/>
                <a:ea typeface="Inter Medium" pitchFamily="34" charset="-122"/>
                <a:cs typeface="Inter Medium" pitchFamily="34" charset="-120"/>
              </a:rPr>
              <a:t>UserRepository verifies credentials in MySQL database</a:t>
            </a:r>
            <a:endParaRPr lang="en-US" sz="1650" dirty="0"/>
          </a:p>
        </p:txBody>
      </p:sp>
      <p:sp>
        <p:nvSpPr>
          <p:cNvPr id="9" name="Text 6"/>
          <p:cNvSpPr/>
          <p:nvPr/>
        </p:nvSpPr>
        <p:spPr>
          <a:xfrm>
            <a:off x="6907173" y="4143851"/>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5"/>
            </a:pPr>
            <a:r>
              <a:rPr lang="en-US" sz="1650" dirty="0">
                <a:solidFill>
                  <a:srgbClr val="464646"/>
                </a:solidFill>
                <a:latin typeface="Inter Medium" pitchFamily="34" charset="0"/>
                <a:ea typeface="Inter Medium" pitchFamily="34" charset="-122"/>
                <a:cs typeface="Inter Medium" pitchFamily="34" charset="-120"/>
              </a:rPr>
              <a:t>Backend generates JWT token upon successful match</a:t>
            </a:r>
            <a:endParaRPr lang="en-US" sz="1650" dirty="0"/>
          </a:p>
        </p:txBody>
      </p:sp>
      <p:sp>
        <p:nvSpPr>
          <p:cNvPr id="10" name="Text 7"/>
          <p:cNvSpPr/>
          <p:nvPr/>
        </p:nvSpPr>
        <p:spPr>
          <a:xfrm>
            <a:off x="6907173" y="4564023"/>
            <a:ext cx="6936938" cy="344805"/>
          </a:xfrm>
          <a:prstGeom prst="rect">
            <a:avLst/>
          </a:prstGeom>
          <a:noFill/>
          <a:ln/>
        </p:spPr>
        <p:txBody>
          <a:bodyPr wrap="none" lIns="0" tIns="0" rIns="0" bIns="0" rtlCol="0" anchor="t"/>
          <a:lstStyle/>
          <a:p>
            <a:pPr marL="342900" indent="-342900" algn="l">
              <a:lnSpc>
                <a:spcPts val="2700"/>
              </a:lnSpc>
              <a:buSzPct val="100000"/>
              <a:buFont typeface="+mj-lt"/>
              <a:buAutoNum type="arabicPeriod" startAt="6"/>
            </a:pPr>
            <a:r>
              <a:rPr lang="en-US" sz="1650" dirty="0">
                <a:solidFill>
                  <a:srgbClr val="464646"/>
                </a:solidFill>
                <a:latin typeface="Inter Medium" pitchFamily="34" charset="0"/>
                <a:ea typeface="Inter Medium" pitchFamily="34" charset="-122"/>
                <a:cs typeface="Inter Medium" pitchFamily="34" charset="-120"/>
              </a:rPr>
              <a:t>Frontend stores token securely and grants access</a:t>
            </a:r>
            <a:endParaRPr lang="en-US" sz="1650" dirty="0"/>
          </a:p>
        </p:txBody>
      </p:sp>
      <p:sp>
        <p:nvSpPr>
          <p:cNvPr id="11" name="Shape 8"/>
          <p:cNvSpPr/>
          <p:nvPr/>
        </p:nvSpPr>
        <p:spPr>
          <a:xfrm>
            <a:off x="6907173" y="5151239"/>
            <a:ext cx="6936938" cy="1605082"/>
          </a:xfrm>
          <a:prstGeom prst="roundRect">
            <a:avLst>
              <a:gd name="adj" fmla="val 2014"/>
            </a:avLst>
          </a:prstGeom>
          <a:solidFill>
            <a:srgbClr val="BEF3E2"/>
          </a:solidFill>
          <a:ln/>
        </p:spPr>
      </p:sp>
      <p:pic>
        <p:nvPicPr>
          <p:cNvPr id="12" name="Image 1" descr="preencoded.png"/>
          <p:cNvPicPr>
            <a:picLocks noChangeAspect="1"/>
          </p:cNvPicPr>
          <p:nvPr/>
        </p:nvPicPr>
        <p:blipFill>
          <a:blip r:embed="rId4"/>
          <a:stretch>
            <a:fillRect/>
          </a:stretch>
        </p:blipFill>
        <p:spPr>
          <a:xfrm>
            <a:off x="7122557" y="5475803"/>
            <a:ext cx="269319" cy="215384"/>
          </a:xfrm>
          <a:prstGeom prst="rect">
            <a:avLst/>
          </a:prstGeom>
        </p:spPr>
      </p:pic>
      <p:sp>
        <p:nvSpPr>
          <p:cNvPr id="13" name="Text 9"/>
          <p:cNvSpPr/>
          <p:nvPr/>
        </p:nvSpPr>
        <p:spPr>
          <a:xfrm>
            <a:off x="7607260" y="5420439"/>
            <a:ext cx="6021467" cy="1034415"/>
          </a:xfrm>
          <a:prstGeom prst="rect">
            <a:avLst/>
          </a:prstGeom>
          <a:noFill/>
          <a:ln/>
        </p:spPr>
        <p:txBody>
          <a:bodyPr wrap="square" lIns="0" tIns="0" rIns="0" bIns="0" rtlCol="0" anchor="t"/>
          <a:lstStyle/>
          <a:p>
            <a:pPr marL="0" indent="0" algn="l">
              <a:lnSpc>
                <a:spcPts val="2700"/>
              </a:lnSpc>
              <a:buNone/>
            </a:pPr>
            <a:r>
              <a:rPr lang="en-US" sz="1650" b="1" dirty="0">
                <a:solidFill>
                  <a:srgbClr val="000000"/>
                </a:solidFill>
                <a:latin typeface="Inter Medium" pitchFamily="34" charset="0"/>
                <a:ea typeface="Inter Medium" pitchFamily="34" charset="-122"/>
                <a:cs typeface="Inter Medium" pitchFamily="34" charset="-120"/>
              </a:rPr>
              <a:t>Security First:</a:t>
            </a:r>
            <a:r>
              <a:rPr lang="en-US" sz="1650" dirty="0">
                <a:solidFill>
                  <a:srgbClr val="000000"/>
                </a:solidFill>
                <a:latin typeface="Inter Medium" pitchFamily="34" charset="0"/>
                <a:ea typeface="Inter Medium" pitchFamily="34" charset="-122"/>
                <a:cs typeface="Inter Medium" pitchFamily="34" charset="-120"/>
              </a:rPr>
              <a:t> If credentials are invalid, an error message is returned instead, ensuring unauthorized users cannot access the platform.</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289907"/>
            <a:ext cx="929104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EventMate Database Architecture</a:t>
            </a:r>
            <a:endParaRPr lang="en-US" sz="4450" dirty="0"/>
          </a:p>
        </p:txBody>
      </p:sp>
      <p:sp>
        <p:nvSpPr>
          <p:cNvPr id="3" name="Text 1"/>
          <p:cNvSpPr/>
          <p:nvPr/>
        </p:nvSpPr>
        <p:spPr>
          <a:xfrm>
            <a:off x="793790" y="63388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 comprehensive exploration of EventMate's intelligent event planning system, powered by MySQL database architecture and AI-driven workflows that transform how users organize and manage events.</a:t>
            </a:r>
            <a:endParaRPr lang="en-US" sz="1750" dirty="0"/>
          </a:p>
        </p:txBody>
      </p:sp>
      <p:pic>
        <p:nvPicPr>
          <p:cNvPr id="4" name="Picture 3">
            <a:extLst>
              <a:ext uri="{FF2B5EF4-FFF2-40B4-BE49-F238E27FC236}">
                <a16:creationId xmlns:a16="http://schemas.microsoft.com/office/drawing/2014/main" id="{D92DBB51-32D5-406F-8826-8D3E600E1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331" y="174175"/>
            <a:ext cx="9717738" cy="4682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6512" y="523637"/>
            <a:ext cx="3478530" cy="386715"/>
          </a:xfrm>
          <a:prstGeom prst="rect">
            <a:avLst/>
          </a:prstGeom>
          <a:noFill/>
          <a:ln/>
        </p:spPr>
        <p:txBody>
          <a:bodyPr wrap="none" lIns="0" tIns="0" rIns="0" bIns="0" rtlCol="0" anchor="t"/>
          <a:lstStyle/>
          <a:p>
            <a:pPr marL="0" indent="0" algn="l">
              <a:lnSpc>
                <a:spcPts val="3000"/>
              </a:lnSpc>
              <a:buNone/>
            </a:pPr>
            <a:r>
              <a:rPr lang="en-US" sz="4000" dirty="0">
                <a:solidFill>
                  <a:srgbClr val="030303"/>
                </a:solidFill>
                <a:latin typeface="DM Sans Semi Bold" pitchFamily="34" charset="0"/>
                <a:ea typeface="DM Sans Semi Bold" pitchFamily="34" charset="-122"/>
                <a:cs typeface="DM Sans Semi Bold" pitchFamily="34" charset="-120"/>
              </a:rPr>
              <a:t>AI Processing Workflow</a:t>
            </a:r>
            <a:endParaRPr lang="en-US" sz="4000" dirty="0"/>
          </a:p>
        </p:txBody>
      </p:sp>
      <p:sp>
        <p:nvSpPr>
          <p:cNvPr id="3" name="Text 1"/>
          <p:cNvSpPr/>
          <p:nvPr/>
        </p:nvSpPr>
        <p:spPr>
          <a:xfrm>
            <a:off x="666512" y="1061363"/>
            <a:ext cx="2381964" cy="193477"/>
          </a:xfrm>
          <a:prstGeom prst="rect">
            <a:avLst/>
          </a:prstGeom>
          <a:noFill/>
          <a:ln/>
        </p:spPr>
        <p:txBody>
          <a:bodyPr wrap="none" lIns="0" tIns="0" rIns="0" bIns="0" rtlCol="0" anchor="t"/>
          <a:lstStyle/>
          <a:p>
            <a:pPr marL="0" indent="0" algn="l">
              <a:lnSpc>
                <a:spcPts val="1500"/>
              </a:lnSpc>
              <a:buNone/>
            </a:pPr>
            <a:r>
              <a:rPr lang="en-US" sz="2400" dirty="0">
                <a:solidFill>
                  <a:srgbClr val="030303"/>
                </a:solidFill>
                <a:latin typeface="DM Sans Semi Bold" pitchFamily="34" charset="0"/>
                <a:ea typeface="DM Sans Semi Bold" pitchFamily="34" charset="-122"/>
                <a:cs typeface="DM Sans Semi Bold" pitchFamily="34" charset="-120"/>
              </a:rPr>
              <a:t>Phase 1: Rule-Based Intelligence</a:t>
            </a:r>
            <a:endParaRPr lang="en-US" sz="2400" dirty="0"/>
          </a:p>
        </p:txBody>
      </p:sp>
      <p:sp>
        <p:nvSpPr>
          <p:cNvPr id="4" name="Text 2"/>
          <p:cNvSpPr/>
          <p:nvPr/>
        </p:nvSpPr>
        <p:spPr>
          <a:xfrm>
            <a:off x="666512" y="1481098"/>
            <a:ext cx="13297376" cy="198120"/>
          </a:xfrm>
          <a:prstGeom prst="rect">
            <a:avLst/>
          </a:prstGeom>
          <a:noFill/>
          <a:ln/>
        </p:spPr>
        <p:txBody>
          <a:bodyPr wrap="none" lIns="0" tIns="0" rIns="0" bIns="0" rtlCol="0" anchor="t"/>
          <a:lstStyle/>
          <a:p>
            <a:pPr marL="0" indent="0" algn="l">
              <a:lnSpc>
                <a:spcPts val="1550"/>
              </a:lnSpc>
              <a:buNone/>
            </a:pPr>
            <a:r>
              <a:rPr lang="en-US" sz="1400" dirty="0">
                <a:solidFill>
                  <a:srgbClr val="464646"/>
                </a:solidFill>
                <a:latin typeface="Inter Medium" pitchFamily="34" charset="0"/>
                <a:ea typeface="Inter Medium" pitchFamily="34" charset="-122"/>
                <a:cs typeface="Inter Medium" pitchFamily="34" charset="-120"/>
              </a:rPr>
              <a:t>EventMate's AI system leverages pattern recognition, mathematical calculations, and keyword matching to deliver intelligent event suggestions in real-time.</a:t>
            </a:r>
            <a:endParaRPr lang="en-US" sz="1400" dirty="0"/>
          </a:p>
        </p:txBody>
      </p:sp>
      <p:pic>
        <p:nvPicPr>
          <p:cNvPr id="5" name="Image 0" descr="preencoded.png"/>
          <p:cNvPicPr>
            <a:picLocks noChangeAspect="1"/>
          </p:cNvPicPr>
          <p:nvPr/>
        </p:nvPicPr>
        <p:blipFill>
          <a:blip r:embed="rId3"/>
          <a:stretch>
            <a:fillRect/>
          </a:stretch>
        </p:blipFill>
        <p:spPr>
          <a:xfrm>
            <a:off x="1276112" y="2102882"/>
            <a:ext cx="618887" cy="742593"/>
          </a:xfrm>
          <a:prstGeom prst="rect">
            <a:avLst/>
          </a:prstGeom>
        </p:spPr>
      </p:pic>
      <p:sp>
        <p:nvSpPr>
          <p:cNvPr id="6" name="Text 3"/>
          <p:cNvSpPr/>
          <p:nvPr/>
        </p:nvSpPr>
        <p:spPr>
          <a:xfrm>
            <a:off x="2018705" y="2226588"/>
            <a:ext cx="1547217"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User Input</a:t>
            </a:r>
            <a:endParaRPr lang="en-US" sz="2000" dirty="0"/>
          </a:p>
        </p:txBody>
      </p:sp>
      <p:sp>
        <p:nvSpPr>
          <p:cNvPr id="7" name="Text 4"/>
          <p:cNvSpPr/>
          <p:nvPr/>
        </p:nvSpPr>
        <p:spPr>
          <a:xfrm>
            <a:off x="2018705" y="2494240"/>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Event details and preferences captured</a:t>
            </a:r>
            <a:endParaRPr lang="en-US" sz="1200" dirty="0"/>
          </a:p>
        </p:txBody>
      </p:sp>
      <p:pic>
        <p:nvPicPr>
          <p:cNvPr id="8" name="Image 1" descr="preencoded.png"/>
          <p:cNvPicPr>
            <a:picLocks noChangeAspect="1"/>
          </p:cNvPicPr>
          <p:nvPr/>
        </p:nvPicPr>
        <p:blipFill>
          <a:blip r:embed="rId4"/>
          <a:stretch>
            <a:fillRect/>
          </a:stretch>
        </p:blipFill>
        <p:spPr>
          <a:xfrm>
            <a:off x="1276112" y="2845475"/>
            <a:ext cx="618887" cy="742593"/>
          </a:xfrm>
          <a:prstGeom prst="rect">
            <a:avLst/>
          </a:prstGeom>
        </p:spPr>
      </p:pic>
      <p:sp>
        <p:nvSpPr>
          <p:cNvPr id="9" name="Text 5"/>
          <p:cNvSpPr/>
          <p:nvPr/>
        </p:nvSpPr>
        <p:spPr>
          <a:xfrm>
            <a:off x="2018705" y="2969181"/>
            <a:ext cx="1547217"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Text Analysis</a:t>
            </a:r>
            <a:endParaRPr lang="en-US" sz="2000" dirty="0"/>
          </a:p>
        </p:txBody>
      </p:sp>
      <p:sp>
        <p:nvSpPr>
          <p:cNvPr id="10" name="Text 6"/>
          <p:cNvSpPr/>
          <p:nvPr/>
        </p:nvSpPr>
        <p:spPr>
          <a:xfrm>
            <a:off x="2018705" y="3236833"/>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Natural language processing extracts key information</a:t>
            </a:r>
            <a:endParaRPr lang="en-US" sz="1200" dirty="0"/>
          </a:p>
        </p:txBody>
      </p:sp>
      <p:pic>
        <p:nvPicPr>
          <p:cNvPr id="11" name="Image 2" descr="preencoded.png"/>
          <p:cNvPicPr>
            <a:picLocks noChangeAspect="1"/>
          </p:cNvPicPr>
          <p:nvPr/>
        </p:nvPicPr>
        <p:blipFill>
          <a:blip r:embed="rId5"/>
          <a:stretch>
            <a:fillRect/>
          </a:stretch>
        </p:blipFill>
        <p:spPr>
          <a:xfrm>
            <a:off x="1276112" y="3588068"/>
            <a:ext cx="618887" cy="742593"/>
          </a:xfrm>
          <a:prstGeom prst="rect">
            <a:avLst/>
          </a:prstGeom>
        </p:spPr>
      </p:pic>
      <p:sp>
        <p:nvSpPr>
          <p:cNvPr id="12" name="Text 7"/>
          <p:cNvSpPr/>
          <p:nvPr/>
        </p:nvSpPr>
        <p:spPr>
          <a:xfrm>
            <a:off x="2018705" y="3711773"/>
            <a:ext cx="1547217"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Pattern Recognition</a:t>
            </a:r>
            <a:endParaRPr lang="en-US" sz="2000" dirty="0"/>
          </a:p>
        </p:txBody>
      </p:sp>
      <p:sp>
        <p:nvSpPr>
          <p:cNvPr id="13" name="Text 8"/>
          <p:cNvSpPr/>
          <p:nvPr/>
        </p:nvSpPr>
        <p:spPr>
          <a:xfrm>
            <a:off x="2018705" y="3979426"/>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Identifies event type and requirements</a:t>
            </a:r>
            <a:endParaRPr lang="en-US" sz="1200" dirty="0"/>
          </a:p>
        </p:txBody>
      </p:sp>
      <p:pic>
        <p:nvPicPr>
          <p:cNvPr id="14" name="Image 3" descr="preencoded.png"/>
          <p:cNvPicPr>
            <a:picLocks noChangeAspect="1"/>
          </p:cNvPicPr>
          <p:nvPr/>
        </p:nvPicPr>
        <p:blipFill>
          <a:blip r:embed="rId6"/>
          <a:stretch>
            <a:fillRect/>
          </a:stretch>
        </p:blipFill>
        <p:spPr>
          <a:xfrm>
            <a:off x="1276112" y="4330660"/>
            <a:ext cx="618887" cy="742593"/>
          </a:xfrm>
          <a:prstGeom prst="rect">
            <a:avLst/>
          </a:prstGeom>
        </p:spPr>
      </p:pic>
      <p:sp>
        <p:nvSpPr>
          <p:cNvPr id="15" name="Text 9"/>
          <p:cNvSpPr/>
          <p:nvPr/>
        </p:nvSpPr>
        <p:spPr>
          <a:xfrm>
            <a:off x="2018705" y="4454366"/>
            <a:ext cx="1738789"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Context Understanding</a:t>
            </a:r>
            <a:endParaRPr lang="en-US" sz="2000" dirty="0"/>
          </a:p>
        </p:txBody>
      </p:sp>
      <p:sp>
        <p:nvSpPr>
          <p:cNvPr id="16" name="Text 10"/>
          <p:cNvSpPr/>
          <p:nvPr/>
        </p:nvSpPr>
        <p:spPr>
          <a:xfrm>
            <a:off x="2018705" y="4722019"/>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Analyzes user preferences and constraints</a:t>
            </a:r>
            <a:endParaRPr lang="en-US" sz="1200" dirty="0"/>
          </a:p>
        </p:txBody>
      </p:sp>
      <p:pic>
        <p:nvPicPr>
          <p:cNvPr id="17" name="Image 4" descr="preencoded.png"/>
          <p:cNvPicPr>
            <a:picLocks noChangeAspect="1"/>
          </p:cNvPicPr>
          <p:nvPr/>
        </p:nvPicPr>
        <p:blipFill>
          <a:blip r:embed="rId7"/>
          <a:stretch>
            <a:fillRect/>
          </a:stretch>
        </p:blipFill>
        <p:spPr>
          <a:xfrm>
            <a:off x="1276112" y="5073253"/>
            <a:ext cx="618887" cy="742593"/>
          </a:xfrm>
          <a:prstGeom prst="rect">
            <a:avLst/>
          </a:prstGeom>
        </p:spPr>
      </p:pic>
      <p:sp>
        <p:nvSpPr>
          <p:cNvPr id="18" name="Text 11"/>
          <p:cNvSpPr/>
          <p:nvPr/>
        </p:nvSpPr>
        <p:spPr>
          <a:xfrm>
            <a:off x="2018705" y="5196959"/>
            <a:ext cx="1598652"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Response Generation</a:t>
            </a:r>
            <a:endParaRPr lang="en-US" sz="2000" dirty="0"/>
          </a:p>
        </p:txBody>
      </p:sp>
      <p:sp>
        <p:nvSpPr>
          <p:cNvPr id="19" name="Text 12"/>
          <p:cNvSpPr/>
          <p:nvPr/>
        </p:nvSpPr>
        <p:spPr>
          <a:xfrm>
            <a:off x="2018705" y="5464612"/>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Creates personalized suggestions</a:t>
            </a:r>
            <a:endParaRPr lang="en-US" sz="1200" dirty="0"/>
          </a:p>
        </p:txBody>
      </p:sp>
      <p:pic>
        <p:nvPicPr>
          <p:cNvPr id="20" name="Image 5" descr="preencoded.png"/>
          <p:cNvPicPr>
            <a:picLocks noChangeAspect="1"/>
          </p:cNvPicPr>
          <p:nvPr/>
        </p:nvPicPr>
        <p:blipFill>
          <a:blip r:embed="rId8"/>
          <a:stretch>
            <a:fillRect/>
          </a:stretch>
        </p:blipFill>
        <p:spPr>
          <a:xfrm>
            <a:off x="1276112" y="5815846"/>
            <a:ext cx="618887" cy="742593"/>
          </a:xfrm>
          <a:prstGeom prst="rect">
            <a:avLst/>
          </a:prstGeom>
        </p:spPr>
      </p:pic>
      <p:sp>
        <p:nvSpPr>
          <p:cNvPr id="21" name="Text 13"/>
          <p:cNvSpPr/>
          <p:nvPr/>
        </p:nvSpPr>
        <p:spPr>
          <a:xfrm>
            <a:off x="2018705" y="5939552"/>
            <a:ext cx="1547217" cy="19347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UI Display</a:t>
            </a:r>
            <a:endParaRPr lang="en-US" sz="2000" dirty="0"/>
          </a:p>
        </p:txBody>
      </p:sp>
      <p:sp>
        <p:nvSpPr>
          <p:cNvPr id="22" name="Text 14"/>
          <p:cNvSpPr/>
          <p:nvPr/>
        </p:nvSpPr>
        <p:spPr>
          <a:xfrm>
            <a:off x="2018705" y="6207204"/>
            <a:ext cx="12554783" cy="198120"/>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Presents results seamlessly</a:t>
            </a:r>
            <a:endParaRPr lang="en-US" sz="1200" dirty="0"/>
          </a:p>
        </p:txBody>
      </p:sp>
      <p:sp>
        <p:nvSpPr>
          <p:cNvPr id="23" name="Text 15"/>
          <p:cNvSpPr/>
          <p:nvPr/>
        </p:nvSpPr>
        <p:spPr>
          <a:xfrm>
            <a:off x="666511" y="7095649"/>
            <a:ext cx="2088793" cy="193477"/>
          </a:xfrm>
          <a:prstGeom prst="rect">
            <a:avLst/>
          </a:prstGeom>
          <a:noFill/>
          <a:ln/>
        </p:spPr>
        <p:txBody>
          <a:bodyPr wrap="none" lIns="0" tIns="0" rIns="0" bIns="0" rtlCol="0" anchor="t"/>
          <a:lstStyle/>
          <a:p>
            <a:pPr marL="0" indent="0" algn="l">
              <a:lnSpc>
                <a:spcPts val="1500"/>
              </a:lnSpc>
              <a:buNone/>
            </a:pPr>
            <a:r>
              <a:rPr lang="en-US" sz="2800" dirty="0">
                <a:solidFill>
                  <a:srgbClr val="030303"/>
                </a:solidFill>
                <a:latin typeface="DM Sans Semi Bold" pitchFamily="34" charset="0"/>
                <a:ea typeface="DM Sans Semi Bold" pitchFamily="34" charset="-122"/>
                <a:cs typeface="DM Sans Semi Bold" pitchFamily="34" charset="-120"/>
              </a:rPr>
              <a:t>Core Component</a:t>
            </a:r>
            <a:endParaRPr lang="en-US" sz="2800" dirty="0"/>
          </a:p>
        </p:txBody>
      </p:sp>
      <p:sp>
        <p:nvSpPr>
          <p:cNvPr id="24" name="Text 16"/>
          <p:cNvSpPr/>
          <p:nvPr/>
        </p:nvSpPr>
        <p:spPr>
          <a:xfrm>
            <a:off x="747792" y="7412831"/>
            <a:ext cx="13297376" cy="411480"/>
          </a:xfrm>
          <a:prstGeom prst="rect">
            <a:avLst/>
          </a:prstGeom>
          <a:noFill/>
          <a:ln/>
        </p:spPr>
        <p:txBody>
          <a:bodyPr wrap="square" lIns="0" tIns="0" rIns="0" bIns="0" rtlCol="0" anchor="t"/>
          <a:lstStyle/>
          <a:p>
            <a:pPr marL="0" indent="0" algn="l">
              <a:lnSpc>
                <a:spcPts val="1550"/>
              </a:lnSpc>
              <a:buNone/>
            </a:pPr>
            <a:r>
              <a:rPr lang="en-US" sz="1600" dirty="0">
                <a:solidFill>
                  <a:srgbClr val="464646"/>
                </a:solidFill>
                <a:latin typeface="Inter Medium" pitchFamily="34" charset="0"/>
                <a:ea typeface="Inter Medium" pitchFamily="34" charset="-122"/>
                <a:cs typeface="Inter Medium" pitchFamily="34" charset="-120"/>
              </a:rPr>
              <a:t>The </a:t>
            </a:r>
            <a:r>
              <a:rPr lang="en-US" sz="1600" dirty="0">
                <a:solidFill>
                  <a:srgbClr val="464646"/>
                </a:solidFill>
                <a:highlight>
                  <a:srgbClr val="F2F2F2"/>
                </a:highlight>
                <a:latin typeface="Consolas" pitchFamily="34" charset="0"/>
                <a:ea typeface="Consolas" pitchFamily="34" charset="-122"/>
                <a:cs typeface="Consolas" pitchFamily="34" charset="-120"/>
              </a:rPr>
              <a:t>AISuggestionsCard.jsx</a:t>
            </a:r>
            <a:r>
              <a:rPr lang="en-US" sz="1600" dirty="0">
                <a:solidFill>
                  <a:srgbClr val="464646"/>
                </a:solidFill>
                <a:latin typeface="Inter Medium" pitchFamily="34" charset="0"/>
                <a:ea typeface="Inter Medium" pitchFamily="34" charset="-122"/>
                <a:cs typeface="Inter Medium" pitchFamily="34" charset="-120"/>
              </a:rPr>
              <a:t> component serves as the intelligence hub, orchestrating user interactions and processing inputs to generate contextual event recommendations.</a:t>
            </a:r>
            <a:endParaRPr lang="en-US" sz="1600" dirty="0"/>
          </a:p>
        </p:txBody>
      </p:sp>
      <p:sp>
        <p:nvSpPr>
          <p:cNvPr id="25" name="Text 17"/>
          <p:cNvSpPr/>
          <p:nvPr/>
        </p:nvSpPr>
        <p:spPr>
          <a:xfrm>
            <a:off x="8621871" y="2381409"/>
            <a:ext cx="1547217" cy="193477"/>
          </a:xfrm>
          <a:prstGeom prst="rect">
            <a:avLst/>
          </a:prstGeom>
          <a:noFill/>
          <a:ln/>
        </p:spPr>
        <p:txBody>
          <a:bodyPr wrap="none" lIns="0" tIns="0" rIns="0" bIns="0" rtlCol="0" anchor="t"/>
          <a:lstStyle/>
          <a:p>
            <a:pPr marL="0" indent="0" algn="just">
              <a:lnSpc>
                <a:spcPts val="1500"/>
              </a:lnSpc>
              <a:buNone/>
            </a:pPr>
            <a:r>
              <a:rPr lang="en-US" sz="3200" dirty="0">
                <a:solidFill>
                  <a:srgbClr val="030303"/>
                </a:solidFill>
                <a:latin typeface="DM Sans Semi Bold" pitchFamily="34" charset="0"/>
                <a:ea typeface="DM Sans Semi Bold" pitchFamily="34" charset="-122"/>
                <a:cs typeface="DM Sans Semi Bold" pitchFamily="34" charset="-120"/>
              </a:rPr>
              <a:t>Key Functions</a:t>
            </a:r>
            <a:endParaRPr lang="en-US" sz="3200" dirty="0"/>
          </a:p>
        </p:txBody>
      </p:sp>
      <p:sp>
        <p:nvSpPr>
          <p:cNvPr id="26" name="Text 18"/>
          <p:cNvSpPr/>
          <p:nvPr/>
        </p:nvSpPr>
        <p:spPr>
          <a:xfrm>
            <a:off x="8621871" y="2771517"/>
            <a:ext cx="6497717" cy="213360"/>
          </a:xfrm>
          <a:prstGeom prst="rect">
            <a:avLst/>
          </a:prstGeom>
          <a:noFill/>
          <a:ln/>
        </p:spPr>
        <p:txBody>
          <a:bodyPr wrap="none" lIns="0" tIns="0" rIns="0" bIns="0" rtlCol="0" anchor="t"/>
          <a:lstStyle/>
          <a:p>
            <a:pPr marL="342900" indent="-342900" algn="just">
              <a:lnSpc>
                <a:spcPts val="1550"/>
              </a:lnSpc>
              <a:buSzPct val="100000"/>
              <a:buChar char="•"/>
            </a:pPr>
            <a:r>
              <a:rPr lang="en-US" dirty="0">
                <a:solidFill>
                  <a:srgbClr val="464646"/>
                </a:solidFill>
                <a:highlight>
                  <a:srgbClr val="F2F2F2"/>
                </a:highlight>
                <a:latin typeface="Consolas" pitchFamily="34" charset="0"/>
                <a:ea typeface="Consolas" pitchFamily="34" charset="-122"/>
                <a:cs typeface="Consolas" pitchFamily="34" charset="-120"/>
              </a:rPr>
              <a:t>getPersonalizedSuggestions()</a:t>
            </a:r>
            <a:endParaRPr lang="en-US" dirty="0"/>
          </a:p>
        </p:txBody>
      </p:sp>
      <p:sp>
        <p:nvSpPr>
          <p:cNvPr id="27" name="Text 19"/>
          <p:cNvSpPr/>
          <p:nvPr/>
        </p:nvSpPr>
        <p:spPr>
          <a:xfrm>
            <a:off x="8621870" y="3187541"/>
            <a:ext cx="6497717" cy="213360"/>
          </a:xfrm>
          <a:prstGeom prst="rect">
            <a:avLst/>
          </a:prstGeom>
          <a:noFill/>
          <a:ln/>
        </p:spPr>
        <p:txBody>
          <a:bodyPr wrap="none" lIns="0" tIns="0" rIns="0" bIns="0" rtlCol="0" anchor="t"/>
          <a:lstStyle/>
          <a:p>
            <a:pPr marL="342900" indent="-342900" algn="just">
              <a:lnSpc>
                <a:spcPts val="1550"/>
              </a:lnSpc>
              <a:buSzPct val="100000"/>
              <a:buChar char="•"/>
            </a:pPr>
            <a:r>
              <a:rPr lang="en-US" dirty="0">
                <a:solidFill>
                  <a:srgbClr val="464646"/>
                </a:solidFill>
                <a:highlight>
                  <a:srgbClr val="F2F2F2"/>
                </a:highlight>
                <a:latin typeface="Consolas" pitchFamily="34" charset="0"/>
                <a:ea typeface="Consolas" pitchFamily="34" charset="-122"/>
                <a:cs typeface="Consolas" pitchFamily="34" charset="-120"/>
              </a:rPr>
              <a:t>generateSuggestions()</a:t>
            </a:r>
            <a:endParaRPr lang="en-US" dirty="0"/>
          </a:p>
        </p:txBody>
      </p:sp>
      <p:sp>
        <p:nvSpPr>
          <p:cNvPr id="28" name="Text 20"/>
          <p:cNvSpPr/>
          <p:nvPr/>
        </p:nvSpPr>
        <p:spPr>
          <a:xfrm>
            <a:off x="8621871" y="3596402"/>
            <a:ext cx="6497717" cy="198120"/>
          </a:xfrm>
          <a:prstGeom prst="rect">
            <a:avLst/>
          </a:prstGeom>
          <a:noFill/>
          <a:ln/>
        </p:spPr>
        <p:txBody>
          <a:bodyPr wrap="none" lIns="0" tIns="0" rIns="0" bIns="0" rtlCol="0" anchor="t"/>
          <a:lstStyle/>
          <a:p>
            <a:pPr marL="342900" indent="-342900" algn="just">
              <a:lnSpc>
                <a:spcPts val="1550"/>
              </a:lnSpc>
              <a:buSzPct val="100000"/>
              <a:buChar char="•"/>
            </a:pPr>
            <a:r>
              <a:rPr lang="en-US" dirty="0">
                <a:solidFill>
                  <a:srgbClr val="464646"/>
                </a:solidFill>
                <a:latin typeface="Inter Medium" pitchFamily="34" charset="0"/>
                <a:ea typeface="Inter Medium" pitchFamily="34" charset="-122"/>
                <a:cs typeface="Inter Medium" pitchFamily="34" charset="-120"/>
              </a:rPr>
              <a:t>Pattern matching algorithms</a:t>
            </a:r>
            <a:endParaRPr lang="en-US" dirty="0"/>
          </a:p>
        </p:txBody>
      </p:sp>
      <p:sp>
        <p:nvSpPr>
          <p:cNvPr id="29" name="Text 21"/>
          <p:cNvSpPr/>
          <p:nvPr/>
        </p:nvSpPr>
        <p:spPr>
          <a:xfrm>
            <a:off x="8621871" y="3994309"/>
            <a:ext cx="6497717" cy="198120"/>
          </a:xfrm>
          <a:prstGeom prst="rect">
            <a:avLst/>
          </a:prstGeom>
          <a:noFill/>
          <a:ln/>
        </p:spPr>
        <p:txBody>
          <a:bodyPr wrap="none" lIns="0" tIns="0" rIns="0" bIns="0" rtlCol="0" anchor="t"/>
          <a:lstStyle/>
          <a:p>
            <a:pPr marL="342900" indent="-342900" algn="just">
              <a:lnSpc>
                <a:spcPts val="1550"/>
              </a:lnSpc>
              <a:buSzPct val="100000"/>
              <a:buChar char="•"/>
            </a:pPr>
            <a:r>
              <a:rPr lang="en-US" dirty="0">
                <a:solidFill>
                  <a:srgbClr val="464646"/>
                </a:solidFill>
                <a:latin typeface="Inter Medium" pitchFamily="34" charset="0"/>
                <a:ea typeface="Inter Medium" pitchFamily="34" charset="-122"/>
                <a:cs typeface="Inter Medium" pitchFamily="34" charset="-120"/>
              </a:rPr>
              <a:t>Real-time processing simulation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178" y="517208"/>
            <a:ext cx="3594140" cy="381952"/>
          </a:xfrm>
          <a:prstGeom prst="rect">
            <a:avLst/>
          </a:prstGeom>
          <a:noFill/>
          <a:ln/>
        </p:spPr>
        <p:txBody>
          <a:bodyPr wrap="none" lIns="0" tIns="0" rIns="0" bIns="0" rtlCol="0" anchor="t"/>
          <a:lstStyle/>
          <a:p>
            <a:pPr marL="0" indent="0" algn="l">
              <a:lnSpc>
                <a:spcPts val="3000"/>
              </a:lnSpc>
              <a:buNone/>
            </a:pPr>
            <a:r>
              <a:rPr lang="en-US" sz="4000" dirty="0">
                <a:solidFill>
                  <a:srgbClr val="030303"/>
                </a:solidFill>
                <a:latin typeface="DM Sans Semi Bold" pitchFamily="34" charset="0"/>
                <a:ea typeface="DM Sans Semi Bold" pitchFamily="34" charset="-122"/>
                <a:cs typeface="DM Sans Semi Bold" pitchFamily="34" charset="-120"/>
              </a:rPr>
              <a:t>Smart Booking Workflow</a:t>
            </a:r>
            <a:endParaRPr lang="en-US" sz="4000" dirty="0"/>
          </a:p>
        </p:txBody>
      </p:sp>
      <p:sp>
        <p:nvSpPr>
          <p:cNvPr id="3" name="Text 1"/>
          <p:cNvSpPr/>
          <p:nvPr/>
        </p:nvSpPr>
        <p:spPr>
          <a:xfrm>
            <a:off x="658178" y="114359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01</a:t>
            </a:r>
            <a:endParaRPr lang="en-US" sz="1200" dirty="0"/>
          </a:p>
        </p:txBody>
      </p:sp>
      <p:sp>
        <p:nvSpPr>
          <p:cNvPr id="4" name="Shape 2"/>
          <p:cNvSpPr/>
          <p:nvPr/>
        </p:nvSpPr>
        <p:spPr>
          <a:xfrm>
            <a:off x="658178" y="1336000"/>
            <a:ext cx="6595943" cy="15240"/>
          </a:xfrm>
          <a:prstGeom prst="rect">
            <a:avLst/>
          </a:prstGeom>
          <a:solidFill>
            <a:srgbClr val="1C9770"/>
          </a:solidFill>
          <a:ln/>
        </p:spPr>
      </p:sp>
      <p:sp>
        <p:nvSpPr>
          <p:cNvPr id="5" name="Text 3"/>
          <p:cNvSpPr/>
          <p:nvPr/>
        </p:nvSpPr>
        <p:spPr>
          <a:xfrm>
            <a:off x="658178" y="1427559"/>
            <a:ext cx="1528048"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Vendor Selection</a:t>
            </a:r>
            <a:endParaRPr lang="en-US" sz="2000" dirty="0"/>
          </a:p>
        </p:txBody>
      </p:sp>
      <p:sp>
        <p:nvSpPr>
          <p:cNvPr id="6" name="Text 4"/>
          <p:cNvSpPr/>
          <p:nvPr/>
        </p:nvSpPr>
        <p:spPr>
          <a:xfrm>
            <a:off x="658178" y="1691759"/>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User browses and selects preferred vendor from curated list</a:t>
            </a:r>
            <a:endParaRPr lang="en-US" sz="1200" dirty="0"/>
          </a:p>
        </p:txBody>
      </p:sp>
      <p:sp>
        <p:nvSpPr>
          <p:cNvPr id="7" name="Text 5"/>
          <p:cNvSpPr/>
          <p:nvPr/>
        </p:nvSpPr>
        <p:spPr>
          <a:xfrm>
            <a:off x="7376279" y="114359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02</a:t>
            </a:r>
            <a:endParaRPr lang="en-US" sz="1200" dirty="0"/>
          </a:p>
        </p:txBody>
      </p:sp>
      <p:sp>
        <p:nvSpPr>
          <p:cNvPr id="8" name="Shape 6"/>
          <p:cNvSpPr/>
          <p:nvPr/>
        </p:nvSpPr>
        <p:spPr>
          <a:xfrm>
            <a:off x="7376279" y="1336000"/>
            <a:ext cx="6595943" cy="15240"/>
          </a:xfrm>
          <a:prstGeom prst="rect">
            <a:avLst/>
          </a:prstGeom>
          <a:solidFill>
            <a:srgbClr val="1C9770"/>
          </a:solidFill>
          <a:ln/>
        </p:spPr>
      </p:sp>
      <p:sp>
        <p:nvSpPr>
          <p:cNvPr id="9" name="Text 7"/>
          <p:cNvSpPr/>
          <p:nvPr/>
        </p:nvSpPr>
        <p:spPr>
          <a:xfrm>
            <a:off x="7376279" y="1427559"/>
            <a:ext cx="1627227"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Date &amp; Time Selection</a:t>
            </a:r>
            <a:endParaRPr lang="en-US" sz="2000" dirty="0"/>
          </a:p>
        </p:txBody>
      </p:sp>
      <p:sp>
        <p:nvSpPr>
          <p:cNvPr id="10" name="Text 8"/>
          <p:cNvSpPr/>
          <p:nvPr/>
        </p:nvSpPr>
        <p:spPr>
          <a:xfrm>
            <a:off x="7376279" y="1691759"/>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Calendar interface for choosing event date and time slot</a:t>
            </a:r>
            <a:endParaRPr lang="en-US" sz="1200" dirty="0"/>
          </a:p>
        </p:txBody>
      </p:sp>
      <p:sp>
        <p:nvSpPr>
          <p:cNvPr id="11" name="Text 9"/>
          <p:cNvSpPr/>
          <p:nvPr/>
        </p:nvSpPr>
        <p:spPr>
          <a:xfrm>
            <a:off x="658178" y="210121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03</a:t>
            </a:r>
            <a:endParaRPr lang="en-US" sz="1200" dirty="0"/>
          </a:p>
        </p:txBody>
      </p:sp>
      <p:sp>
        <p:nvSpPr>
          <p:cNvPr id="12" name="Shape 10"/>
          <p:cNvSpPr/>
          <p:nvPr/>
        </p:nvSpPr>
        <p:spPr>
          <a:xfrm>
            <a:off x="658178" y="2293620"/>
            <a:ext cx="6595943" cy="15240"/>
          </a:xfrm>
          <a:prstGeom prst="rect">
            <a:avLst/>
          </a:prstGeom>
          <a:solidFill>
            <a:srgbClr val="1C9770"/>
          </a:solidFill>
          <a:ln/>
        </p:spPr>
      </p:sp>
      <p:sp>
        <p:nvSpPr>
          <p:cNvPr id="13" name="Text 11"/>
          <p:cNvSpPr/>
          <p:nvPr/>
        </p:nvSpPr>
        <p:spPr>
          <a:xfrm>
            <a:off x="658178" y="2385179"/>
            <a:ext cx="1693188"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Availability Verification</a:t>
            </a:r>
            <a:endParaRPr lang="en-US" sz="2000" dirty="0"/>
          </a:p>
        </p:txBody>
      </p:sp>
      <p:sp>
        <p:nvSpPr>
          <p:cNvPr id="14" name="Text 12"/>
          <p:cNvSpPr/>
          <p:nvPr/>
        </p:nvSpPr>
        <p:spPr>
          <a:xfrm>
            <a:off x="658178" y="2649379"/>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Real-time database check confirms vendor availability</a:t>
            </a:r>
            <a:endParaRPr lang="en-US" sz="1200" dirty="0"/>
          </a:p>
        </p:txBody>
      </p:sp>
      <p:sp>
        <p:nvSpPr>
          <p:cNvPr id="15" name="Text 13"/>
          <p:cNvSpPr/>
          <p:nvPr/>
        </p:nvSpPr>
        <p:spPr>
          <a:xfrm>
            <a:off x="7376279" y="210121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04</a:t>
            </a:r>
            <a:endParaRPr lang="en-US" sz="1200" dirty="0"/>
          </a:p>
        </p:txBody>
      </p:sp>
      <p:sp>
        <p:nvSpPr>
          <p:cNvPr id="16" name="Shape 14"/>
          <p:cNvSpPr/>
          <p:nvPr/>
        </p:nvSpPr>
        <p:spPr>
          <a:xfrm>
            <a:off x="7376279" y="2293620"/>
            <a:ext cx="6595943" cy="15240"/>
          </a:xfrm>
          <a:prstGeom prst="rect">
            <a:avLst/>
          </a:prstGeom>
          <a:solidFill>
            <a:srgbClr val="1C9770"/>
          </a:solidFill>
          <a:ln/>
        </p:spPr>
      </p:sp>
      <p:sp>
        <p:nvSpPr>
          <p:cNvPr id="17" name="Text 15"/>
          <p:cNvSpPr/>
          <p:nvPr/>
        </p:nvSpPr>
        <p:spPr>
          <a:xfrm>
            <a:off x="7376279" y="2385179"/>
            <a:ext cx="1528048"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Conflict Detection</a:t>
            </a:r>
            <a:endParaRPr lang="en-US" sz="2000" dirty="0"/>
          </a:p>
        </p:txBody>
      </p:sp>
      <p:sp>
        <p:nvSpPr>
          <p:cNvPr id="18" name="Text 16"/>
          <p:cNvSpPr/>
          <p:nvPr/>
        </p:nvSpPr>
        <p:spPr>
          <a:xfrm>
            <a:off x="7376279" y="2649379"/>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System identifies any scheduling overlaps or conflicts</a:t>
            </a:r>
            <a:endParaRPr lang="en-US" sz="1200" dirty="0"/>
          </a:p>
        </p:txBody>
      </p:sp>
      <p:sp>
        <p:nvSpPr>
          <p:cNvPr id="19" name="Text 17"/>
          <p:cNvSpPr/>
          <p:nvPr/>
        </p:nvSpPr>
        <p:spPr>
          <a:xfrm>
            <a:off x="658178" y="305883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05</a:t>
            </a:r>
            <a:endParaRPr lang="en-US" sz="1200" dirty="0"/>
          </a:p>
        </p:txBody>
      </p:sp>
      <p:sp>
        <p:nvSpPr>
          <p:cNvPr id="20" name="Shape 18"/>
          <p:cNvSpPr/>
          <p:nvPr/>
        </p:nvSpPr>
        <p:spPr>
          <a:xfrm>
            <a:off x="658178" y="3251240"/>
            <a:ext cx="6595943" cy="15240"/>
          </a:xfrm>
          <a:prstGeom prst="rect">
            <a:avLst/>
          </a:prstGeom>
          <a:solidFill>
            <a:srgbClr val="1C9770"/>
          </a:solidFill>
          <a:ln/>
        </p:spPr>
      </p:sp>
      <p:sp>
        <p:nvSpPr>
          <p:cNvPr id="21" name="Text 19"/>
          <p:cNvSpPr/>
          <p:nvPr/>
        </p:nvSpPr>
        <p:spPr>
          <a:xfrm>
            <a:off x="658178" y="3342799"/>
            <a:ext cx="1746647"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Alternative Suggestions</a:t>
            </a:r>
            <a:endParaRPr lang="en-US" sz="2000" dirty="0"/>
          </a:p>
        </p:txBody>
      </p:sp>
      <p:sp>
        <p:nvSpPr>
          <p:cNvPr id="22" name="Text 20"/>
          <p:cNvSpPr/>
          <p:nvPr/>
        </p:nvSpPr>
        <p:spPr>
          <a:xfrm>
            <a:off x="658178" y="3606998"/>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AI recommends suitable alternatives if conflicts exist</a:t>
            </a:r>
            <a:endParaRPr lang="en-US" sz="1200" dirty="0"/>
          </a:p>
        </p:txBody>
      </p:sp>
      <p:sp>
        <p:nvSpPr>
          <p:cNvPr id="23" name="Text 21"/>
          <p:cNvSpPr/>
          <p:nvPr/>
        </p:nvSpPr>
        <p:spPr>
          <a:xfrm>
            <a:off x="7376279" y="3058835"/>
            <a:ext cx="122158" cy="152757"/>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DM Sans Light" pitchFamily="34" charset="0"/>
                <a:ea typeface="DM Sans Light" pitchFamily="34" charset="-122"/>
                <a:cs typeface="DM Sans Light" pitchFamily="34" charset="-120"/>
              </a:rPr>
              <a:t>06</a:t>
            </a:r>
            <a:endParaRPr lang="en-US" sz="1200" dirty="0"/>
          </a:p>
        </p:txBody>
      </p:sp>
      <p:sp>
        <p:nvSpPr>
          <p:cNvPr id="24" name="Shape 22"/>
          <p:cNvSpPr/>
          <p:nvPr/>
        </p:nvSpPr>
        <p:spPr>
          <a:xfrm>
            <a:off x="7376279" y="3251240"/>
            <a:ext cx="6595943" cy="15240"/>
          </a:xfrm>
          <a:prstGeom prst="rect">
            <a:avLst/>
          </a:prstGeom>
          <a:solidFill>
            <a:srgbClr val="1C9770"/>
          </a:solidFill>
          <a:ln/>
        </p:spPr>
      </p:sp>
      <p:sp>
        <p:nvSpPr>
          <p:cNvPr id="25" name="Text 23"/>
          <p:cNvSpPr/>
          <p:nvPr/>
        </p:nvSpPr>
        <p:spPr>
          <a:xfrm>
            <a:off x="7376279" y="3342799"/>
            <a:ext cx="1594961" cy="190857"/>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Booking Confirmation</a:t>
            </a:r>
            <a:endParaRPr lang="en-US" sz="2000" dirty="0"/>
          </a:p>
        </p:txBody>
      </p:sp>
      <p:sp>
        <p:nvSpPr>
          <p:cNvPr id="26" name="Text 24"/>
          <p:cNvSpPr/>
          <p:nvPr/>
        </p:nvSpPr>
        <p:spPr>
          <a:xfrm>
            <a:off x="7376279" y="3606998"/>
            <a:ext cx="6595943" cy="195620"/>
          </a:xfrm>
          <a:prstGeom prst="rect">
            <a:avLst/>
          </a:prstGeom>
          <a:noFill/>
          <a:ln/>
        </p:spPr>
        <p:txBody>
          <a:bodyPr wrap="non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Finalize reservation and lock the time slot</a:t>
            </a:r>
            <a:endParaRPr lang="en-US" sz="1200" dirty="0"/>
          </a:p>
        </p:txBody>
      </p:sp>
      <p:sp>
        <p:nvSpPr>
          <p:cNvPr id="27" name="Shape 25"/>
          <p:cNvSpPr/>
          <p:nvPr/>
        </p:nvSpPr>
        <p:spPr>
          <a:xfrm>
            <a:off x="658178" y="4092857"/>
            <a:ext cx="13314045" cy="22860"/>
          </a:xfrm>
          <a:prstGeom prst="rect">
            <a:avLst/>
          </a:prstGeom>
          <a:solidFill>
            <a:srgbClr val="464646">
              <a:alpha val="50000"/>
            </a:srgbClr>
          </a:solidFill>
          <a:ln/>
        </p:spPr>
      </p:sp>
      <p:sp>
        <p:nvSpPr>
          <p:cNvPr id="28" name="Text 26"/>
          <p:cNvSpPr/>
          <p:nvPr/>
        </p:nvSpPr>
        <p:spPr>
          <a:xfrm>
            <a:off x="658178" y="4298990"/>
            <a:ext cx="3317796" cy="305633"/>
          </a:xfrm>
          <a:prstGeom prst="rect">
            <a:avLst/>
          </a:prstGeom>
          <a:noFill/>
          <a:ln/>
        </p:spPr>
        <p:txBody>
          <a:bodyPr wrap="none" lIns="0" tIns="0" rIns="0" bIns="0" rtlCol="0" anchor="t"/>
          <a:lstStyle/>
          <a:p>
            <a:pPr marL="0" indent="0" algn="l">
              <a:lnSpc>
                <a:spcPts val="2400"/>
              </a:lnSpc>
              <a:buNone/>
            </a:pPr>
            <a:r>
              <a:rPr lang="en-US" sz="3200" dirty="0">
                <a:solidFill>
                  <a:srgbClr val="030303"/>
                </a:solidFill>
                <a:latin typeface="DM Sans Semi Bold" pitchFamily="34" charset="0"/>
                <a:ea typeface="DM Sans Semi Bold" pitchFamily="34" charset="-122"/>
                <a:cs typeface="DM Sans Semi Bold" pitchFamily="34" charset="-120"/>
              </a:rPr>
              <a:t>Availability Check Algorithm</a:t>
            </a:r>
            <a:endParaRPr lang="en-US" sz="3200" dirty="0"/>
          </a:p>
        </p:txBody>
      </p:sp>
      <p:sp>
        <p:nvSpPr>
          <p:cNvPr id="29" name="Text 27"/>
          <p:cNvSpPr/>
          <p:nvPr/>
        </p:nvSpPr>
        <p:spPr>
          <a:xfrm>
            <a:off x="658178" y="4910138"/>
            <a:ext cx="1528048" cy="190857"/>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Objective</a:t>
            </a:r>
            <a:endParaRPr lang="en-US" sz="2000" dirty="0"/>
          </a:p>
        </p:txBody>
      </p:sp>
      <p:sp>
        <p:nvSpPr>
          <p:cNvPr id="30" name="Text 28"/>
          <p:cNvSpPr/>
          <p:nvPr/>
        </p:nvSpPr>
        <p:spPr>
          <a:xfrm>
            <a:off x="658178" y="5223153"/>
            <a:ext cx="5146715" cy="391239"/>
          </a:xfrm>
          <a:prstGeom prst="rect">
            <a:avLst/>
          </a:prstGeom>
          <a:noFill/>
          <a:ln/>
        </p:spPr>
        <p:txBody>
          <a:bodyPr wrap="square" lIns="0" tIns="0" rIns="0" bIns="0" rtlCol="0" anchor="t"/>
          <a:lstStyle/>
          <a:p>
            <a:pPr marL="0" indent="0" algn="l">
              <a:lnSpc>
                <a:spcPts val="1500"/>
              </a:lnSpc>
              <a:buNone/>
            </a:pPr>
            <a:r>
              <a:rPr lang="en-US" sz="1200" dirty="0">
                <a:solidFill>
                  <a:srgbClr val="464646"/>
                </a:solidFill>
                <a:latin typeface="Inter Medium" pitchFamily="34" charset="0"/>
                <a:ea typeface="Inter Medium" pitchFamily="34" charset="-122"/>
                <a:cs typeface="Inter Medium" pitchFamily="34" charset="-120"/>
              </a:rPr>
              <a:t>Verify vendor availability on selected date and time before confirming any booking to ensure seamless event planning.</a:t>
            </a:r>
            <a:endParaRPr lang="en-US" sz="1200" dirty="0"/>
          </a:p>
        </p:txBody>
      </p:sp>
      <p:pic>
        <p:nvPicPr>
          <p:cNvPr id="31" name="Image 0" descr="preencoded.png"/>
          <p:cNvPicPr>
            <a:picLocks noChangeAspect="1"/>
          </p:cNvPicPr>
          <p:nvPr/>
        </p:nvPicPr>
        <p:blipFill>
          <a:blip r:embed="rId3"/>
          <a:stretch>
            <a:fillRect/>
          </a:stretch>
        </p:blipFill>
        <p:spPr>
          <a:xfrm>
            <a:off x="658178" y="5751909"/>
            <a:ext cx="3345299" cy="2007156"/>
          </a:xfrm>
          <a:prstGeom prst="rect">
            <a:avLst/>
          </a:prstGeom>
        </p:spPr>
      </p:pic>
      <p:sp>
        <p:nvSpPr>
          <p:cNvPr id="32" name="Text 29"/>
          <p:cNvSpPr/>
          <p:nvPr/>
        </p:nvSpPr>
        <p:spPr>
          <a:xfrm>
            <a:off x="6110645" y="4910138"/>
            <a:ext cx="1528048" cy="190857"/>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Process Flow</a:t>
            </a:r>
            <a:endParaRPr lang="en-US" sz="2000" dirty="0"/>
          </a:p>
        </p:txBody>
      </p:sp>
      <p:sp>
        <p:nvSpPr>
          <p:cNvPr id="33" name="Text 30"/>
          <p:cNvSpPr/>
          <p:nvPr/>
        </p:nvSpPr>
        <p:spPr>
          <a:xfrm>
            <a:off x="6110645" y="5223153"/>
            <a:ext cx="7869079" cy="195620"/>
          </a:xfrm>
          <a:prstGeom prst="rect">
            <a:avLst/>
          </a:prstGeom>
          <a:noFill/>
          <a:ln/>
        </p:spPr>
        <p:txBody>
          <a:bodyPr wrap="none" lIns="0" tIns="0" rIns="0" bIns="0" rtlCol="0" anchor="t"/>
          <a:lstStyle/>
          <a:p>
            <a:pPr marL="342900" indent="-342900" algn="l">
              <a:lnSpc>
                <a:spcPts val="1500"/>
              </a:lnSpc>
              <a:buSzPct val="100000"/>
              <a:buFont typeface="+mj-lt"/>
              <a:buAutoNum type="arabicPeriod"/>
            </a:pPr>
            <a:r>
              <a:rPr lang="en-US" sz="1200" dirty="0">
                <a:solidFill>
                  <a:srgbClr val="464646"/>
                </a:solidFill>
                <a:latin typeface="Inter Medium" pitchFamily="34" charset="0"/>
                <a:ea typeface="Inter Medium" pitchFamily="34" charset="-122"/>
                <a:cs typeface="Inter Medium" pitchFamily="34" charset="-120"/>
              </a:rPr>
              <a:t>User selects vendor and desired date/time</a:t>
            </a:r>
            <a:endParaRPr lang="en-US" sz="1200" dirty="0"/>
          </a:p>
        </p:txBody>
      </p:sp>
      <p:sp>
        <p:nvSpPr>
          <p:cNvPr id="34" name="Text 31"/>
          <p:cNvSpPr/>
          <p:nvPr/>
        </p:nvSpPr>
        <p:spPr>
          <a:xfrm>
            <a:off x="6110645" y="5461516"/>
            <a:ext cx="7869079" cy="195620"/>
          </a:xfrm>
          <a:prstGeom prst="rect">
            <a:avLst/>
          </a:prstGeom>
          <a:noFill/>
          <a:ln/>
        </p:spPr>
        <p:txBody>
          <a:bodyPr wrap="none" lIns="0" tIns="0" rIns="0" bIns="0" rtlCol="0" anchor="t"/>
          <a:lstStyle/>
          <a:p>
            <a:pPr marL="342900" indent="-342900" algn="l">
              <a:lnSpc>
                <a:spcPts val="1500"/>
              </a:lnSpc>
              <a:buSzPct val="100000"/>
              <a:buFont typeface="+mj-lt"/>
              <a:buAutoNum type="arabicPeriod" startAt="2"/>
            </a:pPr>
            <a:r>
              <a:rPr lang="en-US" sz="1200" dirty="0">
                <a:solidFill>
                  <a:srgbClr val="464646"/>
                </a:solidFill>
                <a:latin typeface="Inter Medium" pitchFamily="34" charset="0"/>
                <a:ea typeface="Inter Medium" pitchFamily="34" charset="-122"/>
                <a:cs typeface="Inter Medium" pitchFamily="34" charset="-120"/>
              </a:rPr>
              <a:t>System queries vendor's booking database</a:t>
            </a:r>
            <a:endParaRPr lang="en-US" sz="1200" dirty="0"/>
          </a:p>
        </p:txBody>
      </p:sp>
      <p:sp>
        <p:nvSpPr>
          <p:cNvPr id="35" name="Text 32"/>
          <p:cNvSpPr/>
          <p:nvPr/>
        </p:nvSpPr>
        <p:spPr>
          <a:xfrm>
            <a:off x="6110645" y="5699879"/>
            <a:ext cx="7869079" cy="195620"/>
          </a:xfrm>
          <a:prstGeom prst="rect">
            <a:avLst/>
          </a:prstGeom>
          <a:noFill/>
          <a:ln/>
        </p:spPr>
        <p:txBody>
          <a:bodyPr wrap="none" lIns="0" tIns="0" rIns="0" bIns="0" rtlCol="0" anchor="t"/>
          <a:lstStyle/>
          <a:p>
            <a:pPr marL="342900" indent="-342900" algn="l">
              <a:lnSpc>
                <a:spcPts val="1500"/>
              </a:lnSpc>
              <a:buSzPct val="100000"/>
              <a:buFont typeface="+mj-lt"/>
              <a:buAutoNum type="arabicPeriod" startAt="3"/>
            </a:pPr>
            <a:r>
              <a:rPr lang="en-US" sz="1200" dirty="0">
                <a:solidFill>
                  <a:srgbClr val="464646"/>
                </a:solidFill>
                <a:latin typeface="Inter Medium" pitchFamily="34" charset="0"/>
                <a:ea typeface="Inter Medium" pitchFamily="34" charset="-122"/>
                <a:cs typeface="Inter Medium" pitchFamily="34" charset="-120"/>
              </a:rPr>
              <a:t>Checks for overlapping slots using timestamp comparison</a:t>
            </a:r>
            <a:endParaRPr lang="en-US" sz="1200" dirty="0"/>
          </a:p>
        </p:txBody>
      </p:sp>
      <p:sp>
        <p:nvSpPr>
          <p:cNvPr id="36" name="Text 33"/>
          <p:cNvSpPr/>
          <p:nvPr/>
        </p:nvSpPr>
        <p:spPr>
          <a:xfrm>
            <a:off x="6110645" y="5938242"/>
            <a:ext cx="7869079" cy="195620"/>
          </a:xfrm>
          <a:prstGeom prst="rect">
            <a:avLst/>
          </a:prstGeom>
          <a:noFill/>
          <a:ln/>
        </p:spPr>
        <p:txBody>
          <a:bodyPr wrap="none" lIns="0" tIns="0" rIns="0" bIns="0" rtlCol="0" anchor="t"/>
          <a:lstStyle/>
          <a:p>
            <a:pPr marL="342900" indent="-342900" algn="l">
              <a:lnSpc>
                <a:spcPts val="1500"/>
              </a:lnSpc>
              <a:buSzPct val="100000"/>
              <a:buFont typeface="+mj-lt"/>
              <a:buAutoNum type="arabicPeriod" startAt="4"/>
            </a:pPr>
            <a:r>
              <a:rPr lang="en-US" sz="1200" dirty="0">
                <a:solidFill>
                  <a:srgbClr val="464646"/>
                </a:solidFill>
                <a:latin typeface="Inter Medium" pitchFamily="34" charset="0"/>
                <a:ea typeface="Inter Medium" pitchFamily="34" charset="-122"/>
                <a:cs typeface="Inter Medium" pitchFamily="34" charset="-120"/>
              </a:rPr>
              <a:t>If slot is free → proceed to booking confirmation</a:t>
            </a:r>
            <a:endParaRPr lang="en-US" sz="1200" dirty="0"/>
          </a:p>
        </p:txBody>
      </p:sp>
      <p:sp>
        <p:nvSpPr>
          <p:cNvPr id="37" name="Text 34"/>
          <p:cNvSpPr/>
          <p:nvPr/>
        </p:nvSpPr>
        <p:spPr>
          <a:xfrm>
            <a:off x="6110645" y="6176605"/>
            <a:ext cx="7869079" cy="195620"/>
          </a:xfrm>
          <a:prstGeom prst="rect">
            <a:avLst/>
          </a:prstGeom>
          <a:noFill/>
          <a:ln/>
        </p:spPr>
        <p:txBody>
          <a:bodyPr wrap="none" lIns="0" tIns="0" rIns="0" bIns="0" rtlCol="0" anchor="t"/>
          <a:lstStyle/>
          <a:p>
            <a:pPr marL="342900" indent="-342900" algn="l">
              <a:lnSpc>
                <a:spcPts val="1500"/>
              </a:lnSpc>
              <a:buSzPct val="100000"/>
              <a:buFont typeface="+mj-lt"/>
              <a:buAutoNum type="arabicPeriod" startAt="5"/>
            </a:pPr>
            <a:r>
              <a:rPr lang="en-US" sz="1200" dirty="0">
                <a:solidFill>
                  <a:srgbClr val="464646"/>
                </a:solidFill>
                <a:latin typeface="Inter Medium" pitchFamily="34" charset="0"/>
                <a:ea typeface="Inter Medium" pitchFamily="34" charset="-122"/>
                <a:cs typeface="Inter Medium" pitchFamily="34" charset="-120"/>
              </a:rPr>
              <a:t>If slot is occupied → trigger conflict detection and alternatives</a:t>
            </a:r>
            <a:endParaRPr lang="en-US" sz="1200" dirty="0"/>
          </a:p>
        </p:txBody>
      </p:sp>
      <p:sp>
        <p:nvSpPr>
          <p:cNvPr id="38" name="Text 35"/>
          <p:cNvSpPr/>
          <p:nvPr/>
        </p:nvSpPr>
        <p:spPr>
          <a:xfrm>
            <a:off x="6110645" y="6494383"/>
            <a:ext cx="1528048" cy="190857"/>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Key Features</a:t>
            </a:r>
            <a:endParaRPr lang="en-US" sz="2000" dirty="0"/>
          </a:p>
        </p:txBody>
      </p:sp>
      <p:sp>
        <p:nvSpPr>
          <p:cNvPr id="39" name="Text 36"/>
          <p:cNvSpPr/>
          <p:nvPr/>
        </p:nvSpPr>
        <p:spPr>
          <a:xfrm>
            <a:off x="6110645" y="6807398"/>
            <a:ext cx="7869079" cy="195620"/>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464646"/>
                </a:solidFill>
                <a:latin typeface="Inter Medium" pitchFamily="34" charset="0"/>
                <a:ea typeface="Inter Medium" pitchFamily="34" charset="-122"/>
                <a:cs typeface="Inter Medium" pitchFamily="34" charset="-120"/>
              </a:rPr>
              <a:t>Real-time database verification with sub-second response</a:t>
            </a:r>
            <a:endParaRPr lang="en-US" sz="1200" dirty="0"/>
          </a:p>
        </p:txBody>
      </p:sp>
      <p:sp>
        <p:nvSpPr>
          <p:cNvPr id="40" name="Text 37"/>
          <p:cNvSpPr/>
          <p:nvPr/>
        </p:nvSpPr>
        <p:spPr>
          <a:xfrm>
            <a:off x="6110645" y="7045762"/>
            <a:ext cx="7869079" cy="195620"/>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464646"/>
                </a:solidFill>
                <a:latin typeface="Inter Medium" pitchFamily="34" charset="0"/>
                <a:ea typeface="Inter Medium" pitchFamily="34" charset="-122"/>
                <a:cs typeface="Inter Medium" pitchFamily="34" charset="-120"/>
              </a:rPr>
              <a:t>Optimized time complexity through indexed date queries</a:t>
            </a:r>
            <a:endParaRPr lang="en-US" sz="1200" dirty="0"/>
          </a:p>
        </p:txBody>
      </p:sp>
      <p:sp>
        <p:nvSpPr>
          <p:cNvPr id="41" name="Text 38"/>
          <p:cNvSpPr/>
          <p:nvPr/>
        </p:nvSpPr>
        <p:spPr>
          <a:xfrm>
            <a:off x="6110645" y="7284125"/>
            <a:ext cx="7869079" cy="195620"/>
          </a:xfrm>
          <a:prstGeom prst="rect">
            <a:avLst/>
          </a:prstGeom>
          <a:noFill/>
          <a:ln/>
        </p:spPr>
        <p:txBody>
          <a:bodyPr wrap="none" lIns="0" tIns="0" rIns="0" bIns="0" rtlCol="0" anchor="t"/>
          <a:lstStyle/>
          <a:p>
            <a:pPr marL="342900" indent="-342900" algn="l">
              <a:lnSpc>
                <a:spcPts val="1500"/>
              </a:lnSpc>
              <a:buSzPct val="100000"/>
              <a:buChar char="•"/>
            </a:pPr>
            <a:r>
              <a:rPr lang="en-US" sz="1200" dirty="0">
                <a:solidFill>
                  <a:srgbClr val="464646"/>
                </a:solidFill>
                <a:latin typeface="Inter Medium" pitchFamily="34" charset="0"/>
                <a:ea typeface="Inter Medium" pitchFamily="34" charset="-122"/>
                <a:cs typeface="Inter Medium" pitchFamily="34" charset="-120"/>
              </a:rPr>
              <a:t>Concurrent request handling for multiple users</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7240"/>
            <a:ext cx="4874538" cy="460772"/>
          </a:xfrm>
          <a:prstGeom prst="rect">
            <a:avLst/>
          </a:prstGeom>
          <a:noFill/>
          <a:ln/>
        </p:spPr>
        <p:txBody>
          <a:bodyPr wrap="none" lIns="0" tIns="0" rIns="0" bIns="0" rtlCol="0" anchor="t"/>
          <a:lstStyle/>
          <a:p>
            <a:pPr marL="0" indent="0" algn="l">
              <a:lnSpc>
                <a:spcPts val="3600"/>
              </a:lnSpc>
              <a:buNone/>
            </a:pPr>
            <a:r>
              <a:rPr lang="en-US" sz="4000" dirty="0">
                <a:solidFill>
                  <a:srgbClr val="030303"/>
                </a:solidFill>
                <a:latin typeface="DM Sans Semi Bold" pitchFamily="34" charset="0"/>
                <a:ea typeface="DM Sans Semi Bold" pitchFamily="34" charset="-122"/>
                <a:cs typeface="DM Sans Semi Bold" pitchFamily="34" charset="-120"/>
              </a:rPr>
              <a:t>Smart Alternative Matching</a:t>
            </a:r>
            <a:endParaRPr lang="en-US" sz="4000" dirty="0"/>
          </a:p>
        </p:txBody>
      </p:sp>
      <p:sp>
        <p:nvSpPr>
          <p:cNvPr id="3" name="Text 1"/>
          <p:cNvSpPr/>
          <p:nvPr/>
        </p:nvSpPr>
        <p:spPr>
          <a:xfrm>
            <a:off x="793790" y="1606510"/>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030303"/>
                </a:solidFill>
                <a:latin typeface="DM Sans Semi Bold" pitchFamily="34" charset="0"/>
                <a:ea typeface="DM Sans Semi Bold" pitchFamily="34" charset="-122"/>
                <a:cs typeface="DM Sans Semi Bold" pitchFamily="34" charset="-120"/>
              </a:rPr>
              <a:t>Objective</a:t>
            </a:r>
            <a:endParaRPr lang="en-US" sz="2000" dirty="0"/>
          </a:p>
        </p:txBody>
      </p:sp>
      <p:sp>
        <p:nvSpPr>
          <p:cNvPr id="4" name="Text 2"/>
          <p:cNvSpPr/>
          <p:nvPr/>
        </p:nvSpPr>
        <p:spPr>
          <a:xfrm>
            <a:off x="793790" y="1984296"/>
            <a:ext cx="5671423"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Automatically suggest suitable alternative vendors when the preferred choice is unavailable, ensuring users always have quality options.</a:t>
            </a:r>
            <a:endParaRPr lang="en-US" sz="1600" dirty="0"/>
          </a:p>
        </p:txBody>
      </p:sp>
      <p:pic>
        <p:nvPicPr>
          <p:cNvPr id="5" name="Image 0" descr="preencoded.png"/>
          <p:cNvPicPr>
            <a:picLocks noChangeAspect="1"/>
          </p:cNvPicPr>
          <p:nvPr/>
        </p:nvPicPr>
        <p:blipFill>
          <a:blip r:embed="rId3"/>
          <a:stretch>
            <a:fillRect/>
          </a:stretch>
        </p:blipFill>
        <p:spPr>
          <a:xfrm>
            <a:off x="793790" y="2621637"/>
            <a:ext cx="3686413" cy="2211824"/>
          </a:xfrm>
          <a:prstGeom prst="rect">
            <a:avLst/>
          </a:prstGeom>
        </p:spPr>
      </p:pic>
      <p:sp>
        <p:nvSpPr>
          <p:cNvPr id="6" name="Text 3"/>
          <p:cNvSpPr/>
          <p:nvPr/>
        </p:nvSpPr>
        <p:spPr>
          <a:xfrm>
            <a:off x="793790" y="4999315"/>
            <a:ext cx="1950839" cy="230386"/>
          </a:xfrm>
          <a:prstGeom prst="rect">
            <a:avLst/>
          </a:prstGeom>
          <a:noFill/>
          <a:ln/>
        </p:spPr>
        <p:txBody>
          <a:bodyPr wrap="none" lIns="0" tIns="0" rIns="0" bIns="0" rtlCol="0" anchor="t"/>
          <a:lstStyle/>
          <a:p>
            <a:pPr marL="0" indent="0" algn="l">
              <a:lnSpc>
                <a:spcPts val="1800"/>
              </a:lnSpc>
              <a:buNone/>
            </a:pPr>
            <a:r>
              <a:rPr lang="en-US" sz="2000" dirty="0">
                <a:solidFill>
                  <a:srgbClr val="030303"/>
                </a:solidFill>
                <a:latin typeface="DM Sans Semi Bold" pitchFamily="34" charset="0"/>
                <a:ea typeface="DM Sans Semi Bold" pitchFamily="34" charset="-122"/>
                <a:cs typeface="DM Sans Semi Bold" pitchFamily="34" charset="-120"/>
              </a:rPr>
              <a:t>Algorithmic Approach</a:t>
            </a:r>
            <a:endParaRPr lang="en-US" sz="2000" dirty="0"/>
          </a:p>
        </p:txBody>
      </p:sp>
      <p:sp>
        <p:nvSpPr>
          <p:cNvPr id="7" name="Text 4"/>
          <p:cNvSpPr/>
          <p:nvPr/>
        </p:nvSpPr>
        <p:spPr>
          <a:xfrm>
            <a:off x="793790" y="5377101"/>
            <a:ext cx="5671423" cy="235744"/>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464646"/>
                </a:solidFill>
                <a:latin typeface="Inter Medium" pitchFamily="34" charset="0"/>
                <a:ea typeface="Inter Medium" pitchFamily="34" charset="-122"/>
                <a:cs typeface="Inter Medium" pitchFamily="34" charset="-120"/>
              </a:rPr>
              <a:t>Weighted scoring system ranks alternatives</a:t>
            </a:r>
            <a:endParaRPr lang="en-US" sz="1600" dirty="0"/>
          </a:p>
        </p:txBody>
      </p:sp>
      <p:sp>
        <p:nvSpPr>
          <p:cNvPr id="8" name="Text 5"/>
          <p:cNvSpPr/>
          <p:nvPr/>
        </p:nvSpPr>
        <p:spPr>
          <a:xfrm>
            <a:off x="793790" y="5664398"/>
            <a:ext cx="5671423" cy="235744"/>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464646"/>
                </a:solidFill>
                <a:latin typeface="Inter Medium" pitchFamily="34" charset="0"/>
                <a:ea typeface="Inter Medium" pitchFamily="34" charset="-122"/>
                <a:cs typeface="Inter Medium" pitchFamily="34" charset="-120"/>
              </a:rPr>
              <a:t>Optional AI/ML model for personalized recommendations</a:t>
            </a:r>
            <a:endParaRPr lang="en-US" sz="1600" dirty="0"/>
          </a:p>
        </p:txBody>
      </p:sp>
      <p:sp>
        <p:nvSpPr>
          <p:cNvPr id="9" name="Text 6"/>
          <p:cNvSpPr/>
          <p:nvPr/>
        </p:nvSpPr>
        <p:spPr>
          <a:xfrm>
            <a:off x="793790" y="5951696"/>
            <a:ext cx="5671423" cy="235744"/>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464646"/>
                </a:solidFill>
                <a:latin typeface="Inter Medium" pitchFamily="34" charset="0"/>
                <a:ea typeface="Inter Medium" pitchFamily="34" charset="-122"/>
                <a:cs typeface="Inter Medium" pitchFamily="34" charset="-120"/>
              </a:rPr>
              <a:t>Multi-factor analysis ensures best matches</a:t>
            </a:r>
            <a:endParaRPr lang="en-US" sz="1600" dirty="0"/>
          </a:p>
        </p:txBody>
      </p:sp>
      <p:sp>
        <p:nvSpPr>
          <p:cNvPr id="10" name="Text 7"/>
          <p:cNvSpPr/>
          <p:nvPr/>
        </p:nvSpPr>
        <p:spPr>
          <a:xfrm>
            <a:off x="6832402" y="1606510"/>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030303"/>
                </a:solidFill>
                <a:latin typeface="DM Sans Semi Bold" pitchFamily="34" charset="0"/>
                <a:ea typeface="DM Sans Semi Bold" pitchFamily="34" charset="-122"/>
                <a:cs typeface="DM Sans Semi Bold" pitchFamily="34" charset="-120"/>
              </a:rPr>
              <a:t>Matching Criteria</a:t>
            </a:r>
            <a:endParaRPr lang="en-US" sz="2000" dirty="0"/>
          </a:p>
        </p:txBody>
      </p:sp>
      <p:sp>
        <p:nvSpPr>
          <p:cNvPr id="11" name="Shape 8"/>
          <p:cNvSpPr/>
          <p:nvPr/>
        </p:nvSpPr>
        <p:spPr>
          <a:xfrm>
            <a:off x="6832402" y="2002750"/>
            <a:ext cx="7011710" cy="938808"/>
          </a:xfrm>
          <a:prstGeom prst="roundRect">
            <a:avLst>
              <a:gd name="adj" fmla="val 2356"/>
            </a:avLst>
          </a:prstGeom>
          <a:solidFill>
            <a:srgbClr val="FFFFFF"/>
          </a:solidFill>
          <a:ln w="15240">
            <a:solidFill>
              <a:srgbClr val="D8D4D4"/>
            </a:solidFill>
            <a:prstDash val="solid"/>
          </a:ln>
        </p:spPr>
      </p:sp>
      <p:sp>
        <p:nvSpPr>
          <p:cNvPr id="12" name="Text 9"/>
          <p:cNvSpPr/>
          <p:nvPr/>
        </p:nvSpPr>
        <p:spPr>
          <a:xfrm>
            <a:off x="6995041" y="2165390"/>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Category Similarity</a:t>
            </a:r>
            <a:endParaRPr lang="en-US" sz="2000" dirty="0"/>
          </a:p>
        </p:txBody>
      </p:sp>
      <p:sp>
        <p:nvSpPr>
          <p:cNvPr id="13" name="Text 10"/>
          <p:cNvSpPr/>
          <p:nvPr/>
        </p:nvSpPr>
        <p:spPr>
          <a:xfrm>
            <a:off x="6995041" y="2543175"/>
            <a:ext cx="6686431"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Matches exact service type (e.g., catering, photography)</a:t>
            </a:r>
            <a:endParaRPr lang="en-US" sz="1600" dirty="0"/>
          </a:p>
        </p:txBody>
      </p:sp>
      <p:sp>
        <p:nvSpPr>
          <p:cNvPr id="14" name="Shape 11"/>
          <p:cNvSpPr/>
          <p:nvPr/>
        </p:nvSpPr>
        <p:spPr>
          <a:xfrm>
            <a:off x="6832402" y="3088958"/>
            <a:ext cx="7011710" cy="938808"/>
          </a:xfrm>
          <a:prstGeom prst="roundRect">
            <a:avLst>
              <a:gd name="adj" fmla="val 2356"/>
            </a:avLst>
          </a:prstGeom>
          <a:solidFill>
            <a:srgbClr val="FFFFFF"/>
          </a:solidFill>
          <a:ln w="15240">
            <a:solidFill>
              <a:srgbClr val="D8D4D4"/>
            </a:solidFill>
            <a:prstDash val="solid"/>
          </a:ln>
        </p:spPr>
      </p:sp>
      <p:sp>
        <p:nvSpPr>
          <p:cNvPr id="15" name="Text 12"/>
          <p:cNvSpPr/>
          <p:nvPr/>
        </p:nvSpPr>
        <p:spPr>
          <a:xfrm>
            <a:off x="6995041" y="3251597"/>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Location Proximity</a:t>
            </a:r>
            <a:endParaRPr lang="en-US" sz="2000" dirty="0"/>
          </a:p>
        </p:txBody>
      </p:sp>
      <p:sp>
        <p:nvSpPr>
          <p:cNvPr id="16" name="Text 13"/>
          <p:cNvSpPr/>
          <p:nvPr/>
        </p:nvSpPr>
        <p:spPr>
          <a:xfrm>
            <a:off x="6995041" y="3629382"/>
            <a:ext cx="6686431"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Distance-based sorting prioritizes nearby vendors</a:t>
            </a:r>
            <a:endParaRPr lang="en-US" sz="1600" dirty="0"/>
          </a:p>
        </p:txBody>
      </p:sp>
      <p:sp>
        <p:nvSpPr>
          <p:cNvPr id="17" name="Shape 14"/>
          <p:cNvSpPr/>
          <p:nvPr/>
        </p:nvSpPr>
        <p:spPr>
          <a:xfrm>
            <a:off x="6832402" y="4175165"/>
            <a:ext cx="7011710" cy="938808"/>
          </a:xfrm>
          <a:prstGeom prst="roundRect">
            <a:avLst>
              <a:gd name="adj" fmla="val 2356"/>
            </a:avLst>
          </a:prstGeom>
          <a:solidFill>
            <a:srgbClr val="FFFFFF"/>
          </a:solidFill>
          <a:ln w="15240">
            <a:solidFill>
              <a:srgbClr val="D8D4D4"/>
            </a:solidFill>
            <a:prstDash val="solid"/>
          </a:ln>
        </p:spPr>
      </p:sp>
      <p:sp>
        <p:nvSpPr>
          <p:cNvPr id="18" name="Text 15"/>
          <p:cNvSpPr/>
          <p:nvPr/>
        </p:nvSpPr>
        <p:spPr>
          <a:xfrm>
            <a:off x="6995041" y="4337804"/>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Price Range</a:t>
            </a:r>
            <a:endParaRPr lang="en-US" sz="2000" dirty="0"/>
          </a:p>
        </p:txBody>
      </p:sp>
      <p:sp>
        <p:nvSpPr>
          <p:cNvPr id="19" name="Text 16"/>
          <p:cNvSpPr/>
          <p:nvPr/>
        </p:nvSpPr>
        <p:spPr>
          <a:xfrm>
            <a:off x="6995041" y="4715589"/>
            <a:ext cx="6686431"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Within ±10% tolerance of original vendor pricing</a:t>
            </a:r>
            <a:endParaRPr lang="en-US" sz="1600" dirty="0"/>
          </a:p>
        </p:txBody>
      </p:sp>
      <p:sp>
        <p:nvSpPr>
          <p:cNvPr id="20" name="Shape 17"/>
          <p:cNvSpPr/>
          <p:nvPr/>
        </p:nvSpPr>
        <p:spPr>
          <a:xfrm>
            <a:off x="6832402" y="5261372"/>
            <a:ext cx="7011710" cy="938808"/>
          </a:xfrm>
          <a:prstGeom prst="roundRect">
            <a:avLst>
              <a:gd name="adj" fmla="val 2356"/>
            </a:avLst>
          </a:prstGeom>
          <a:solidFill>
            <a:srgbClr val="FFFFFF"/>
          </a:solidFill>
          <a:ln w="15240">
            <a:solidFill>
              <a:srgbClr val="D8D4D4"/>
            </a:solidFill>
            <a:prstDash val="solid"/>
          </a:ln>
        </p:spPr>
      </p:sp>
      <p:sp>
        <p:nvSpPr>
          <p:cNvPr id="21" name="Text 18"/>
          <p:cNvSpPr/>
          <p:nvPr/>
        </p:nvSpPr>
        <p:spPr>
          <a:xfrm>
            <a:off x="6995041" y="5424011"/>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Quality Metrics</a:t>
            </a:r>
            <a:endParaRPr lang="en-US" sz="2000" dirty="0"/>
          </a:p>
        </p:txBody>
      </p:sp>
      <p:sp>
        <p:nvSpPr>
          <p:cNvPr id="22" name="Text 19"/>
          <p:cNvSpPr/>
          <p:nvPr/>
        </p:nvSpPr>
        <p:spPr>
          <a:xfrm>
            <a:off x="6995041" y="5801797"/>
            <a:ext cx="6686431"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Customer ratings and reliability scores factored in</a:t>
            </a:r>
            <a:endParaRPr lang="en-US" sz="1600" dirty="0"/>
          </a:p>
        </p:txBody>
      </p:sp>
      <p:sp>
        <p:nvSpPr>
          <p:cNvPr id="23" name="Shape 20"/>
          <p:cNvSpPr/>
          <p:nvPr/>
        </p:nvSpPr>
        <p:spPr>
          <a:xfrm>
            <a:off x="6832402" y="6347579"/>
            <a:ext cx="7011710" cy="938808"/>
          </a:xfrm>
          <a:prstGeom prst="roundRect">
            <a:avLst>
              <a:gd name="adj" fmla="val 2356"/>
            </a:avLst>
          </a:prstGeom>
          <a:solidFill>
            <a:srgbClr val="FFFFFF"/>
          </a:solidFill>
          <a:ln w="15240">
            <a:solidFill>
              <a:srgbClr val="D8D4D4"/>
            </a:solidFill>
            <a:prstDash val="solid"/>
          </a:ln>
        </p:spPr>
      </p:sp>
      <p:sp>
        <p:nvSpPr>
          <p:cNvPr id="24" name="Text 21"/>
          <p:cNvSpPr/>
          <p:nvPr/>
        </p:nvSpPr>
        <p:spPr>
          <a:xfrm>
            <a:off x="6995041" y="6510218"/>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Time Availability</a:t>
            </a:r>
            <a:endParaRPr lang="en-US" sz="2000" dirty="0"/>
          </a:p>
        </p:txBody>
      </p:sp>
      <p:sp>
        <p:nvSpPr>
          <p:cNvPr id="25" name="Text 22"/>
          <p:cNvSpPr/>
          <p:nvPr/>
        </p:nvSpPr>
        <p:spPr>
          <a:xfrm>
            <a:off x="6995041" y="6888004"/>
            <a:ext cx="6686431"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Confirmed availability during requested window</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7585" y="634484"/>
            <a:ext cx="6611898" cy="393144"/>
          </a:xfrm>
          <a:prstGeom prst="rect">
            <a:avLst/>
          </a:prstGeom>
          <a:noFill/>
          <a:ln/>
        </p:spPr>
        <p:txBody>
          <a:bodyPr wrap="none" lIns="0" tIns="0" rIns="0" bIns="0" rtlCol="0" anchor="t"/>
          <a:lstStyle/>
          <a:p>
            <a:pPr marL="0" indent="0" algn="l">
              <a:lnSpc>
                <a:spcPts val="3050"/>
              </a:lnSpc>
              <a:buNone/>
            </a:pPr>
            <a:r>
              <a:rPr lang="en-US" sz="4000" dirty="0">
                <a:solidFill>
                  <a:srgbClr val="030303"/>
                </a:solidFill>
                <a:latin typeface="DM Sans Semi Bold" pitchFamily="34" charset="0"/>
                <a:ea typeface="DM Sans Semi Bold" pitchFamily="34" charset="-122"/>
                <a:cs typeface="DM Sans Semi Bold" pitchFamily="34" charset="-120"/>
              </a:rPr>
              <a:t>Extended Workflow &amp; Conflict Management</a:t>
            </a:r>
            <a:endParaRPr lang="en-US" sz="4000" dirty="0"/>
          </a:p>
        </p:txBody>
      </p:sp>
      <p:sp>
        <p:nvSpPr>
          <p:cNvPr id="3" name="Shape 1"/>
          <p:cNvSpPr/>
          <p:nvPr/>
        </p:nvSpPr>
        <p:spPr>
          <a:xfrm>
            <a:off x="677585" y="1279208"/>
            <a:ext cx="4341257" cy="1228011"/>
          </a:xfrm>
          <a:prstGeom prst="roundRect">
            <a:avLst>
              <a:gd name="adj" fmla="val 1537"/>
            </a:avLst>
          </a:prstGeom>
          <a:solidFill>
            <a:srgbClr val="F2EEEE"/>
          </a:solidFill>
          <a:ln/>
        </p:spPr>
      </p:sp>
      <p:sp>
        <p:nvSpPr>
          <p:cNvPr id="4" name="Shape 2"/>
          <p:cNvSpPr/>
          <p:nvPr/>
        </p:nvSpPr>
        <p:spPr>
          <a:xfrm>
            <a:off x="803315" y="1404938"/>
            <a:ext cx="377428" cy="377428"/>
          </a:xfrm>
          <a:prstGeom prst="roundRect">
            <a:avLst>
              <a:gd name="adj" fmla="val 24224715"/>
            </a:avLst>
          </a:prstGeom>
          <a:solidFill>
            <a:srgbClr val="1C9770"/>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137" y="1508641"/>
            <a:ext cx="169783" cy="169783"/>
          </a:xfrm>
          <a:prstGeom prst="rect">
            <a:avLst/>
          </a:prstGeom>
        </p:spPr>
      </p:pic>
      <p:sp>
        <p:nvSpPr>
          <p:cNvPr id="6" name="Text 3"/>
          <p:cNvSpPr/>
          <p:nvPr/>
        </p:nvSpPr>
        <p:spPr>
          <a:xfrm>
            <a:off x="803315" y="1908096"/>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Data Collection</a:t>
            </a:r>
            <a:endParaRPr lang="en-US" sz="2000" dirty="0"/>
          </a:p>
        </p:txBody>
      </p:sp>
      <p:sp>
        <p:nvSpPr>
          <p:cNvPr id="7" name="Text 4"/>
          <p:cNvSpPr/>
          <p:nvPr/>
        </p:nvSpPr>
        <p:spPr>
          <a:xfrm>
            <a:off x="803315" y="2109033"/>
            <a:ext cx="4089797" cy="377309"/>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Gather user preferences: category, price range, ratings</a:t>
            </a:r>
          </a:p>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 threshold</a:t>
            </a:r>
            <a:endParaRPr lang="en-US" sz="1200" dirty="0"/>
          </a:p>
        </p:txBody>
      </p:sp>
      <p:sp>
        <p:nvSpPr>
          <p:cNvPr id="8" name="Shape 5"/>
          <p:cNvSpPr/>
          <p:nvPr/>
        </p:nvSpPr>
        <p:spPr>
          <a:xfrm>
            <a:off x="5144572" y="1279208"/>
            <a:ext cx="4341257" cy="1228011"/>
          </a:xfrm>
          <a:prstGeom prst="roundRect">
            <a:avLst>
              <a:gd name="adj" fmla="val 1537"/>
            </a:avLst>
          </a:prstGeom>
          <a:solidFill>
            <a:srgbClr val="F2EEEE"/>
          </a:solidFill>
          <a:ln/>
        </p:spPr>
      </p:sp>
      <p:sp>
        <p:nvSpPr>
          <p:cNvPr id="9" name="Shape 6"/>
          <p:cNvSpPr/>
          <p:nvPr/>
        </p:nvSpPr>
        <p:spPr>
          <a:xfrm>
            <a:off x="5270302" y="1404938"/>
            <a:ext cx="377428" cy="377428"/>
          </a:xfrm>
          <a:prstGeom prst="roundRect">
            <a:avLst>
              <a:gd name="adj" fmla="val 24224715"/>
            </a:avLst>
          </a:prstGeom>
          <a:solidFill>
            <a:srgbClr val="1C9770"/>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4124" y="1508641"/>
            <a:ext cx="169783" cy="169783"/>
          </a:xfrm>
          <a:prstGeom prst="rect">
            <a:avLst/>
          </a:prstGeom>
        </p:spPr>
      </p:pic>
      <p:sp>
        <p:nvSpPr>
          <p:cNvPr id="11" name="Text 7"/>
          <p:cNvSpPr/>
          <p:nvPr/>
        </p:nvSpPr>
        <p:spPr>
          <a:xfrm>
            <a:off x="5270302" y="1908096"/>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Vendor Filtering</a:t>
            </a:r>
            <a:endParaRPr lang="en-US" sz="2000" dirty="0"/>
          </a:p>
        </p:txBody>
      </p:sp>
      <p:sp>
        <p:nvSpPr>
          <p:cNvPr id="12" name="Text 8"/>
          <p:cNvSpPr/>
          <p:nvPr/>
        </p:nvSpPr>
        <p:spPr>
          <a:xfrm>
            <a:off x="5270302" y="2180153"/>
            <a:ext cx="4089797" cy="201335"/>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Fetch vendor list meeting base criteria from database</a:t>
            </a:r>
            <a:endParaRPr lang="en-US" sz="1200" dirty="0"/>
          </a:p>
        </p:txBody>
      </p:sp>
      <p:sp>
        <p:nvSpPr>
          <p:cNvPr id="13" name="Shape 9"/>
          <p:cNvSpPr/>
          <p:nvPr/>
        </p:nvSpPr>
        <p:spPr>
          <a:xfrm>
            <a:off x="9611558" y="1279208"/>
            <a:ext cx="4341257" cy="1228011"/>
          </a:xfrm>
          <a:prstGeom prst="roundRect">
            <a:avLst>
              <a:gd name="adj" fmla="val 1537"/>
            </a:avLst>
          </a:prstGeom>
          <a:solidFill>
            <a:srgbClr val="F2EEEE"/>
          </a:solidFill>
          <a:ln/>
        </p:spPr>
      </p:sp>
      <p:sp>
        <p:nvSpPr>
          <p:cNvPr id="14" name="Shape 10"/>
          <p:cNvSpPr/>
          <p:nvPr/>
        </p:nvSpPr>
        <p:spPr>
          <a:xfrm>
            <a:off x="9737288" y="1404938"/>
            <a:ext cx="377428" cy="377428"/>
          </a:xfrm>
          <a:prstGeom prst="roundRect">
            <a:avLst>
              <a:gd name="adj" fmla="val 24224715"/>
            </a:avLst>
          </a:prstGeom>
          <a:solidFill>
            <a:srgbClr val="1C9770"/>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1111" y="1508641"/>
            <a:ext cx="169783" cy="169783"/>
          </a:xfrm>
          <a:prstGeom prst="rect">
            <a:avLst/>
          </a:prstGeom>
        </p:spPr>
      </p:pic>
      <p:sp>
        <p:nvSpPr>
          <p:cNvPr id="16" name="Text 11"/>
          <p:cNvSpPr/>
          <p:nvPr/>
        </p:nvSpPr>
        <p:spPr>
          <a:xfrm>
            <a:off x="9737288" y="1908096"/>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Similarity Scoring</a:t>
            </a:r>
            <a:endParaRPr lang="en-US" sz="2000" dirty="0"/>
          </a:p>
        </p:txBody>
      </p:sp>
      <p:sp>
        <p:nvSpPr>
          <p:cNvPr id="17" name="Text 12"/>
          <p:cNvSpPr/>
          <p:nvPr/>
        </p:nvSpPr>
        <p:spPr>
          <a:xfrm>
            <a:off x="9737288" y="2180153"/>
            <a:ext cx="4089797" cy="201335"/>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Calculate weighted similarity scores for each candidate</a:t>
            </a:r>
            <a:endParaRPr lang="en-US" sz="1200" dirty="0"/>
          </a:p>
        </p:txBody>
      </p:sp>
      <p:sp>
        <p:nvSpPr>
          <p:cNvPr id="18" name="Shape 13"/>
          <p:cNvSpPr/>
          <p:nvPr/>
        </p:nvSpPr>
        <p:spPr>
          <a:xfrm>
            <a:off x="677585" y="2632948"/>
            <a:ext cx="6574750" cy="1228011"/>
          </a:xfrm>
          <a:prstGeom prst="roundRect">
            <a:avLst>
              <a:gd name="adj" fmla="val 1537"/>
            </a:avLst>
          </a:prstGeom>
          <a:solidFill>
            <a:srgbClr val="F2EEEE"/>
          </a:solidFill>
          <a:ln/>
        </p:spPr>
      </p:sp>
      <p:sp>
        <p:nvSpPr>
          <p:cNvPr id="19" name="Shape 14"/>
          <p:cNvSpPr/>
          <p:nvPr/>
        </p:nvSpPr>
        <p:spPr>
          <a:xfrm>
            <a:off x="803315" y="2758678"/>
            <a:ext cx="377428" cy="377428"/>
          </a:xfrm>
          <a:prstGeom prst="roundRect">
            <a:avLst>
              <a:gd name="adj" fmla="val 24224715"/>
            </a:avLst>
          </a:prstGeom>
          <a:solidFill>
            <a:srgbClr val="1C9770"/>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7137" y="2862382"/>
            <a:ext cx="169783" cy="169783"/>
          </a:xfrm>
          <a:prstGeom prst="rect">
            <a:avLst/>
          </a:prstGeom>
        </p:spPr>
      </p:pic>
      <p:sp>
        <p:nvSpPr>
          <p:cNvPr id="21" name="Text 15"/>
          <p:cNvSpPr/>
          <p:nvPr/>
        </p:nvSpPr>
        <p:spPr>
          <a:xfrm>
            <a:off x="803315" y="3261836"/>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Result Sorting</a:t>
            </a:r>
            <a:endParaRPr lang="en-US" sz="2000" dirty="0"/>
          </a:p>
        </p:txBody>
      </p:sp>
      <p:sp>
        <p:nvSpPr>
          <p:cNvPr id="22" name="Text 16"/>
          <p:cNvSpPr/>
          <p:nvPr/>
        </p:nvSpPr>
        <p:spPr>
          <a:xfrm>
            <a:off x="803315" y="3533894"/>
            <a:ext cx="6323290" cy="201335"/>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Sort and present top 3–5 matches to user</a:t>
            </a:r>
            <a:endParaRPr lang="en-US" sz="1200" dirty="0"/>
          </a:p>
        </p:txBody>
      </p:sp>
      <p:sp>
        <p:nvSpPr>
          <p:cNvPr id="23" name="Shape 17"/>
          <p:cNvSpPr/>
          <p:nvPr/>
        </p:nvSpPr>
        <p:spPr>
          <a:xfrm>
            <a:off x="7378065" y="2632948"/>
            <a:ext cx="6574750" cy="1228011"/>
          </a:xfrm>
          <a:prstGeom prst="roundRect">
            <a:avLst>
              <a:gd name="adj" fmla="val 1537"/>
            </a:avLst>
          </a:prstGeom>
          <a:solidFill>
            <a:srgbClr val="F2EEEE"/>
          </a:solidFill>
          <a:ln/>
        </p:spPr>
      </p:sp>
      <p:sp>
        <p:nvSpPr>
          <p:cNvPr id="24" name="Shape 18"/>
          <p:cNvSpPr/>
          <p:nvPr/>
        </p:nvSpPr>
        <p:spPr>
          <a:xfrm>
            <a:off x="7503795" y="2758678"/>
            <a:ext cx="377428" cy="377428"/>
          </a:xfrm>
          <a:prstGeom prst="roundRect">
            <a:avLst>
              <a:gd name="adj" fmla="val 24224715"/>
            </a:avLst>
          </a:prstGeom>
          <a:solidFill>
            <a:srgbClr val="1C9770"/>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07618" y="2862382"/>
            <a:ext cx="169783" cy="169783"/>
          </a:xfrm>
          <a:prstGeom prst="rect">
            <a:avLst/>
          </a:prstGeom>
        </p:spPr>
      </p:pic>
      <p:sp>
        <p:nvSpPr>
          <p:cNvPr id="26" name="Text 19"/>
          <p:cNvSpPr/>
          <p:nvPr/>
        </p:nvSpPr>
        <p:spPr>
          <a:xfrm>
            <a:off x="7503795" y="3261836"/>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464646"/>
                </a:solidFill>
                <a:latin typeface="DM Sans Semi Bold" pitchFamily="34" charset="0"/>
                <a:ea typeface="DM Sans Semi Bold" pitchFamily="34" charset="-122"/>
                <a:cs typeface="DM Sans Semi Bold" pitchFamily="34" charset="-120"/>
              </a:rPr>
              <a:t>Quick Booking</a:t>
            </a:r>
            <a:endParaRPr lang="en-US" sz="2000" dirty="0"/>
          </a:p>
        </p:txBody>
      </p:sp>
      <p:sp>
        <p:nvSpPr>
          <p:cNvPr id="27" name="Text 20"/>
          <p:cNvSpPr/>
          <p:nvPr/>
        </p:nvSpPr>
        <p:spPr>
          <a:xfrm>
            <a:off x="7503795" y="3533894"/>
            <a:ext cx="6323290" cy="201335"/>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Enable one-click booking for selected alternative</a:t>
            </a:r>
            <a:endParaRPr lang="en-US" sz="1200" dirty="0"/>
          </a:p>
        </p:txBody>
      </p:sp>
      <p:sp>
        <p:nvSpPr>
          <p:cNvPr id="28" name="Shape 21"/>
          <p:cNvSpPr/>
          <p:nvPr/>
        </p:nvSpPr>
        <p:spPr>
          <a:xfrm>
            <a:off x="677585" y="4065417"/>
            <a:ext cx="13275231" cy="23336"/>
          </a:xfrm>
          <a:prstGeom prst="rect">
            <a:avLst/>
          </a:prstGeom>
          <a:solidFill>
            <a:srgbClr val="464646">
              <a:alpha val="50000"/>
            </a:srgbClr>
          </a:solidFill>
          <a:ln/>
        </p:spPr>
      </p:sp>
      <p:sp>
        <p:nvSpPr>
          <p:cNvPr id="29" name="Text 22"/>
          <p:cNvSpPr/>
          <p:nvPr/>
        </p:nvSpPr>
        <p:spPr>
          <a:xfrm>
            <a:off x="677585" y="4277439"/>
            <a:ext cx="3248501" cy="314563"/>
          </a:xfrm>
          <a:prstGeom prst="rect">
            <a:avLst/>
          </a:prstGeom>
          <a:noFill/>
          <a:ln/>
        </p:spPr>
        <p:txBody>
          <a:bodyPr wrap="none" lIns="0" tIns="0" rIns="0" bIns="0" rtlCol="0" anchor="t"/>
          <a:lstStyle/>
          <a:p>
            <a:pPr marL="0" indent="0" algn="l">
              <a:lnSpc>
                <a:spcPts val="2450"/>
              </a:lnSpc>
              <a:buNone/>
            </a:pPr>
            <a:r>
              <a:rPr lang="en-US" sz="3200" dirty="0">
                <a:solidFill>
                  <a:srgbClr val="030303"/>
                </a:solidFill>
                <a:latin typeface="DM Sans Semi Bold" pitchFamily="34" charset="0"/>
                <a:ea typeface="DM Sans Semi Bold" pitchFamily="34" charset="-122"/>
                <a:cs typeface="DM Sans Semi Bold" pitchFamily="34" charset="-120"/>
              </a:rPr>
              <a:t>Conflict Detection Process</a:t>
            </a:r>
            <a:endParaRPr lang="en-US" sz="3200" dirty="0"/>
          </a:p>
        </p:txBody>
      </p:sp>
      <p:sp>
        <p:nvSpPr>
          <p:cNvPr id="30" name="Text 23"/>
          <p:cNvSpPr/>
          <p:nvPr/>
        </p:nvSpPr>
        <p:spPr>
          <a:xfrm>
            <a:off x="677585" y="4906447"/>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Objective</a:t>
            </a:r>
            <a:endParaRPr lang="en-US" sz="2000" dirty="0"/>
          </a:p>
        </p:txBody>
      </p:sp>
      <p:sp>
        <p:nvSpPr>
          <p:cNvPr id="31" name="Text 24"/>
          <p:cNvSpPr/>
          <p:nvPr/>
        </p:nvSpPr>
        <p:spPr>
          <a:xfrm>
            <a:off x="677585" y="5228749"/>
            <a:ext cx="6484144" cy="402669"/>
          </a:xfrm>
          <a:prstGeom prst="rect">
            <a:avLst/>
          </a:prstGeom>
          <a:noFill/>
          <a:ln/>
        </p:spPr>
        <p:txBody>
          <a:bodyPr wrap="squar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Identify and manage double-booking or overlapping time slots efficiently to maintain booking integrity across all vendors.</a:t>
            </a:r>
            <a:endParaRPr lang="en-US" sz="1200" dirty="0"/>
          </a:p>
        </p:txBody>
      </p:sp>
      <p:sp>
        <p:nvSpPr>
          <p:cNvPr id="32" name="Text 25"/>
          <p:cNvSpPr/>
          <p:nvPr/>
        </p:nvSpPr>
        <p:spPr>
          <a:xfrm>
            <a:off x="677585" y="5757148"/>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Detection Logic</a:t>
            </a:r>
            <a:endParaRPr lang="en-US" sz="2000" dirty="0"/>
          </a:p>
        </p:txBody>
      </p:sp>
      <p:sp>
        <p:nvSpPr>
          <p:cNvPr id="33" name="Text 26"/>
          <p:cNvSpPr/>
          <p:nvPr/>
        </p:nvSpPr>
        <p:spPr>
          <a:xfrm>
            <a:off x="677585" y="6079450"/>
            <a:ext cx="6484144" cy="201335"/>
          </a:xfrm>
          <a:prstGeom prst="rect">
            <a:avLst/>
          </a:prstGeom>
          <a:noFill/>
          <a:ln/>
        </p:spPr>
        <p:txBody>
          <a:bodyPr wrap="none" lIns="0" tIns="0" rIns="0" bIns="0" rtlCol="0" anchor="t"/>
          <a:lstStyle/>
          <a:p>
            <a:pPr marL="0" indent="0" algn="l">
              <a:lnSpc>
                <a:spcPts val="1550"/>
              </a:lnSpc>
              <a:buNone/>
            </a:pPr>
            <a:r>
              <a:rPr lang="en-US" sz="1200" dirty="0">
                <a:solidFill>
                  <a:srgbClr val="464646"/>
                </a:solidFill>
                <a:latin typeface="Inter Medium" pitchFamily="34" charset="0"/>
                <a:ea typeface="Inter Medium" pitchFamily="34" charset="-122"/>
                <a:cs typeface="Inter Medium" pitchFamily="34" charset="-120"/>
              </a:rPr>
              <a:t>The system uses interval comparison logic to detect overlaps:</a:t>
            </a:r>
            <a:endParaRPr lang="en-US" sz="1200" dirty="0"/>
          </a:p>
        </p:txBody>
      </p:sp>
      <p:sp>
        <p:nvSpPr>
          <p:cNvPr id="34" name="Shape 27"/>
          <p:cNvSpPr/>
          <p:nvPr/>
        </p:nvSpPr>
        <p:spPr>
          <a:xfrm>
            <a:off x="677585" y="6422350"/>
            <a:ext cx="6484144" cy="792599"/>
          </a:xfrm>
          <a:prstGeom prst="roundRect">
            <a:avLst>
              <a:gd name="adj" fmla="val 2382"/>
            </a:avLst>
          </a:prstGeom>
          <a:solidFill>
            <a:srgbClr val="F2F2F2"/>
          </a:solidFill>
          <a:ln/>
        </p:spPr>
      </p:sp>
      <p:sp>
        <p:nvSpPr>
          <p:cNvPr id="35" name="Shape 28"/>
          <p:cNvSpPr/>
          <p:nvPr/>
        </p:nvSpPr>
        <p:spPr>
          <a:xfrm>
            <a:off x="671393" y="6422350"/>
            <a:ext cx="6496526" cy="792599"/>
          </a:xfrm>
          <a:prstGeom prst="roundRect">
            <a:avLst>
              <a:gd name="adj" fmla="val 2382"/>
            </a:avLst>
          </a:prstGeom>
          <a:solidFill>
            <a:srgbClr val="F2F2F2"/>
          </a:solidFill>
          <a:ln/>
        </p:spPr>
      </p:sp>
      <p:sp>
        <p:nvSpPr>
          <p:cNvPr id="36" name="Text 29"/>
          <p:cNvSpPr/>
          <p:nvPr/>
        </p:nvSpPr>
        <p:spPr>
          <a:xfrm>
            <a:off x="797123" y="6516648"/>
            <a:ext cx="6245066" cy="604004"/>
          </a:xfrm>
          <a:prstGeom prst="rect">
            <a:avLst/>
          </a:prstGeom>
          <a:noFill/>
          <a:ln/>
        </p:spPr>
        <p:txBody>
          <a:bodyPr wrap="square" lIns="0" tIns="0" rIns="0" bIns="0" rtlCol="0" anchor="t"/>
          <a:lstStyle/>
          <a:p>
            <a:pPr marL="0" indent="0" algn="l">
              <a:lnSpc>
                <a:spcPts val="1550"/>
              </a:lnSpc>
              <a:buNone/>
            </a:pPr>
            <a:r>
              <a:rPr lang="en-US" sz="1200" dirty="0">
                <a:solidFill>
                  <a:srgbClr val="464646"/>
                </a:solidFill>
                <a:highlight>
                  <a:srgbClr val="F2F2F2"/>
                </a:highlight>
                <a:latin typeface="Consolas Medium" pitchFamily="34" charset="0"/>
                <a:ea typeface="Consolas Medium" pitchFamily="34" charset="-122"/>
                <a:cs typeface="Consolas Medium" pitchFamily="34" charset="-120"/>
              </a:rPr>
              <a:t>if (start1 &lt; end2 &amp;&amp; start2 &lt; end1) {    conflict = true;}</a:t>
            </a:r>
            <a:endParaRPr lang="en-US" sz="1200" dirty="0"/>
          </a:p>
        </p:txBody>
      </p:sp>
      <p:sp>
        <p:nvSpPr>
          <p:cNvPr id="37" name="Text 30"/>
          <p:cNvSpPr/>
          <p:nvPr/>
        </p:nvSpPr>
        <p:spPr>
          <a:xfrm>
            <a:off x="7476292" y="4906447"/>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Workflow Steps</a:t>
            </a:r>
            <a:endParaRPr lang="en-US" sz="2000" dirty="0"/>
          </a:p>
        </p:txBody>
      </p:sp>
      <p:sp>
        <p:nvSpPr>
          <p:cNvPr id="38" name="Text 31"/>
          <p:cNvSpPr/>
          <p:nvPr/>
        </p:nvSpPr>
        <p:spPr>
          <a:xfrm>
            <a:off x="7476292" y="5228749"/>
            <a:ext cx="6484144" cy="20133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200" dirty="0">
                <a:solidFill>
                  <a:srgbClr val="464646"/>
                </a:solidFill>
                <a:latin typeface="Inter Medium" pitchFamily="34" charset="0"/>
                <a:ea typeface="Inter Medium" pitchFamily="34" charset="-122"/>
                <a:cs typeface="Inter Medium" pitchFamily="34" charset="-120"/>
              </a:rPr>
              <a:t>Every booking request runs through conflict check module</a:t>
            </a:r>
            <a:endParaRPr lang="en-US" sz="1200" dirty="0"/>
          </a:p>
        </p:txBody>
      </p:sp>
      <p:sp>
        <p:nvSpPr>
          <p:cNvPr id="39" name="Text 32"/>
          <p:cNvSpPr/>
          <p:nvPr/>
        </p:nvSpPr>
        <p:spPr>
          <a:xfrm>
            <a:off x="7476292" y="5474018"/>
            <a:ext cx="6484144" cy="20133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1200" dirty="0">
                <a:solidFill>
                  <a:srgbClr val="464646"/>
                </a:solidFill>
                <a:latin typeface="Inter Medium" pitchFamily="34" charset="0"/>
                <a:ea typeface="Inter Medium" pitchFamily="34" charset="-122"/>
                <a:cs typeface="Inter Medium" pitchFamily="34" charset="-120"/>
              </a:rPr>
              <a:t>Compare requested time window against existing vendor bookings</a:t>
            </a:r>
            <a:endParaRPr lang="en-US" sz="1200" dirty="0"/>
          </a:p>
        </p:txBody>
      </p:sp>
      <p:sp>
        <p:nvSpPr>
          <p:cNvPr id="40" name="Text 33"/>
          <p:cNvSpPr/>
          <p:nvPr/>
        </p:nvSpPr>
        <p:spPr>
          <a:xfrm>
            <a:off x="7476292" y="5719286"/>
            <a:ext cx="6484144" cy="20133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1200" dirty="0">
                <a:solidFill>
                  <a:srgbClr val="464646"/>
                </a:solidFill>
                <a:latin typeface="Inter Medium" pitchFamily="34" charset="0"/>
                <a:ea typeface="Inter Medium" pitchFamily="34" charset="-122"/>
                <a:cs typeface="Inter Medium" pitchFamily="34" charset="-120"/>
              </a:rPr>
              <a:t>Detect overlaps using interval comparison algorithm</a:t>
            </a:r>
            <a:endParaRPr lang="en-US" sz="1200" dirty="0"/>
          </a:p>
        </p:txBody>
      </p:sp>
      <p:sp>
        <p:nvSpPr>
          <p:cNvPr id="41" name="Text 34"/>
          <p:cNvSpPr/>
          <p:nvPr/>
        </p:nvSpPr>
        <p:spPr>
          <a:xfrm>
            <a:off x="7476292" y="5964555"/>
            <a:ext cx="6484144" cy="20133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4"/>
            </a:pPr>
            <a:r>
              <a:rPr lang="en-US" sz="1200" dirty="0">
                <a:solidFill>
                  <a:srgbClr val="464646"/>
                </a:solidFill>
                <a:latin typeface="Inter Medium" pitchFamily="34" charset="0"/>
                <a:ea typeface="Inter Medium" pitchFamily="34" charset="-122"/>
                <a:cs typeface="Inter Medium" pitchFamily="34" charset="-120"/>
              </a:rPr>
              <a:t>If conflict exists → notify user and invoke alternative matching</a:t>
            </a:r>
            <a:endParaRPr lang="en-US" sz="1200" dirty="0"/>
          </a:p>
        </p:txBody>
      </p:sp>
      <p:sp>
        <p:nvSpPr>
          <p:cNvPr id="42" name="Text 35"/>
          <p:cNvSpPr/>
          <p:nvPr/>
        </p:nvSpPr>
        <p:spPr>
          <a:xfrm>
            <a:off x="7476292" y="6209824"/>
            <a:ext cx="6484144" cy="20133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5"/>
            </a:pPr>
            <a:r>
              <a:rPr lang="en-US" sz="1200" dirty="0">
                <a:solidFill>
                  <a:srgbClr val="464646"/>
                </a:solidFill>
                <a:latin typeface="Inter Medium" pitchFamily="34" charset="0"/>
                <a:ea typeface="Inter Medium" pitchFamily="34" charset="-122"/>
                <a:cs typeface="Inter Medium" pitchFamily="34" charset="-120"/>
              </a:rPr>
              <a:t>If no conflict → confirm booking and lock time slot immediately</a:t>
            </a:r>
            <a:endParaRPr lang="en-US" sz="1200" dirty="0"/>
          </a:p>
        </p:txBody>
      </p:sp>
      <p:sp>
        <p:nvSpPr>
          <p:cNvPr id="43" name="Text 36"/>
          <p:cNvSpPr/>
          <p:nvPr/>
        </p:nvSpPr>
        <p:spPr>
          <a:xfrm>
            <a:off x="7476292" y="6536888"/>
            <a:ext cx="1572935" cy="196572"/>
          </a:xfrm>
          <a:prstGeom prst="rect">
            <a:avLst/>
          </a:prstGeom>
          <a:noFill/>
          <a:ln/>
        </p:spPr>
        <p:txBody>
          <a:bodyPr wrap="none" lIns="0" tIns="0" rIns="0" bIns="0" rtlCol="0" anchor="t"/>
          <a:lstStyle/>
          <a:p>
            <a:pPr marL="0" indent="0" algn="l">
              <a:lnSpc>
                <a:spcPts val="1500"/>
              </a:lnSpc>
              <a:buNone/>
            </a:pPr>
            <a:r>
              <a:rPr lang="en-US" sz="2000" dirty="0">
                <a:solidFill>
                  <a:srgbClr val="030303"/>
                </a:solidFill>
                <a:latin typeface="DM Sans Semi Bold" pitchFamily="34" charset="0"/>
                <a:ea typeface="DM Sans Semi Bold" pitchFamily="34" charset="-122"/>
                <a:cs typeface="DM Sans Semi Bold" pitchFamily="34" charset="-120"/>
              </a:rPr>
              <a:t>System Highlights</a:t>
            </a:r>
            <a:endParaRPr lang="en-US" sz="2000" dirty="0"/>
          </a:p>
        </p:txBody>
      </p:sp>
      <p:sp>
        <p:nvSpPr>
          <p:cNvPr id="44" name="Text 37"/>
          <p:cNvSpPr/>
          <p:nvPr/>
        </p:nvSpPr>
        <p:spPr>
          <a:xfrm>
            <a:off x="7476292" y="6859191"/>
            <a:ext cx="6484144" cy="201335"/>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464646"/>
                </a:solidFill>
                <a:latin typeface="Inter Medium" pitchFamily="34" charset="0"/>
                <a:ea typeface="Inter Medium" pitchFamily="34" charset="-122"/>
                <a:cs typeface="Inter Medium" pitchFamily="34" charset="-120"/>
              </a:rPr>
              <a:t>Prevents double-booking errors automatically</a:t>
            </a:r>
            <a:endParaRPr lang="en-US" sz="1200" dirty="0"/>
          </a:p>
        </p:txBody>
      </p:sp>
      <p:sp>
        <p:nvSpPr>
          <p:cNvPr id="45" name="Text 38"/>
          <p:cNvSpPr/>
          <p:nvPr/>
        </p:nvSpPr>
        <p:spPr>
          <a:xfrm>
            <a:off x="7476292" y="7104459"/>
            <a:ext cx="6484144" cy="201335"/>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464646"/>
                </a:solidFill>
                <a:latin typeface="Inter Medium" pitchFamily="34" charset="0"/>
                <a:ea typeface="Inter Medium" pitchFamily="34" charset="-122"/>
                <a:cs typeface="Inter Medium" pitchFamily="34" charset="-120"/>
              </a:rPr>
              <a:t>Maintains booking integrity across all vendors</a:t>
            </a:r>
            <a:endParaRPr lang="en-US" sz="1200" dirty="0"/>
          </a:p>
        </p:txBody>
      </p:sp>
      <p:sp>
        <p:nvSpPr>
          <p:cNvPr id="46" name="Text 39"/>
          <p:cNvSpPr/>
          <p:nvPr/>
        </p:nvSpPr>
        <p:spPr>
          <a:xfrm>
            <a:off x="7476292" y="7349728"/>
            <a:ext cx="6484144" cy="201335"/>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464646"/>
                </a:solidFill>
                <a:latin typeface="Inter Medium" pitchFamily="34" charset="0"/>
                <a:ea typeface="Inter Medium" pitchFamily="34" charset="-122"/>
                <a:cs typeface="Inter Medium" pitchFamily="34" charset="-120"/>
              </a:rPr>
              <a:t>Logs conflict data for analytics and continuous improvement</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992670" y="5717778"/>
            <a:ext cx="6043902" cy="566976"/>
          </a:xfrm>
          <a:prstGeom prst="rect">
            <a:avLst/>
          </a:prstGeom>
          <a:noFill/>
          <a:ln/>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User Booking</a:t>
            </a:r>
            <a:endParaRPr lang="en-US" sz="3550" dirty="0"/>
          </a:p>
        </p:txBody>
      </p:sp>
      <p:sp>
        <p:nvSpPr>
          <p:cNvPr id="4" name="Text 1"/>
          <p:cNvSpPr/>
          <p:nvPr/>
        </p:nvSpPr>
        <p:spPr>
          <a:xfrm>
            <a:off x="1992670" y="6624915"/>
            <a:ext cx="1006725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The intuitive dashboard guides users through vendor discovery, availability checking, and booking confirmation with a clean, responsive interface that adapts to any device.</a:t>
            </a:r>
            <a:endParaRPr lang="en-US" sz="1750" dirty="0"/>
          </a:p>
        </p:txBody>
      </p:sp>
      <p:pic>
        <p:nvPicPr>
          <p:cNvPr id="5" name="Picture 4">
            <a:extLst>
              <a:ext uri="{FF2B5EF4-FFF2-40B4-BE49-F238E27FC236}">
                <a16:creationId xmlns:a16="http://schemas.microsoft.com/office/drawing/2014/main" id="{0112A601-EC26-415F-A44D-66C2F5C54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284" y="-29871"/>
            <a:ext cx="10677831" cy="54074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931710" y="5687298"/>
            <a:ext cx="9150770" cy="566976"/>
          </a:xfrm>
          <a:prstGeom prst="rect">
            <a:avLst/>
          </a:prstGeom>
          <a:noFill/>
          <a:ln/>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Vendor Management Interface</a:t>
            </a:r>
            <a:endParaRPr lang="en-US" sz="3550" dirty="0"/>
          </a:p>
        </p:txBody>
      </p:sp>
      <p:sp>
        <p:nvSpPr>
          <p:cNvPr id="4" name="Text 1"/>
          <p:cNvSpPr/>
          <p:nvPr/>
        </p:nvSpPr>
        <p:spPr>
          <a:xfrm>
            <a:off x="1931710" y="6594435"/>
            <a:ext cx="1040253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Comprehensive vendor profiles display ratings, availability calendars, service offerings, and pricing—empowering users to make informed decisions quickly and confidently.</a:t>
            </a:r>
            <a:endParaRPr lang="en-US" sz="1750" dirty="0"/>
          </a:p>
        </p:txBody>
      </p:sp>
      <p:pic>
        <p:nvPicPr>
          <p:cNvPr id="5" name="Picture 4">
            <a:extLst>
              <a:ext uri="{FF2B5EF4-FFF2-40B4-BE49-F238E27FC236}">
                <a16:creationId xmlns:a16="http://schemas.microsoft.com/office/drawing/2014/main" id="{4769243A-1935-4422-BFEB-6AB7D04DA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130" y="40240"/>
            <a:ext cx="10894140" cy="54769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86805"/>
            <a:ext cx="3685937" cy="460772"/>
          </a:xfrm>
          <a:prstGeom prst="rect">
            <a:avLst/>
          </a:prstGeom>
          <a:noFill/>
          <a:ln/>
        </p:spPr>
        <p:txBody>
          <a:bodyPr wrap="none" lIns="0" tIns="0" rIns="0" bIns="0" rtlCol="0" anchor="t"/>
          <a:lstStyle/>
          <a:p>
            <a:pPr marL="0" indent="0" algn="l">
              <a:lnSpc>
                <a:spcPts val="3600"/>
              </a:lnSpc>
              <a:buNone/>
            </a:pPr>
            <a:r>
              <a:rPr lang="en-US" sz="4000" dirty="0">
                <a:solidFill>
                  <a:srgbClr val="030303"/>
                </a:solidFill>
                <a:latin typeface="DM Sans Semi Bold" pitchFamily="34" charset="0"/>
                <a:ea typeface="DM Sans Semi Bold" pitchFamily="34" charset="-122"/>
                <a:cs typeface="DM Sans Semi Bold" pitchFamily="34" charset="-120"/>
              </a:rPr>
              <a:t>Conclusion</a:t>
            </a:r>
            <a:endParaRPr lang="en-US" sz="4000" dirty="0"/>
          </a:p>
        </p:txBody>
      </p:sp>
      <p:sp>
        <p:nvSpPr>
          <p:cNvPr id="3" name="Text 1"/>
          <p:cNvSpPr/>
          <p:nvPr/>
        </p:nvSpPr>
        <p:spPr>
          <a:xfrm>
            <a:off x="793790" y="1961515"/>
            <a:ext cx="2257306" cy="276344"/>
          </a:xfrm>
          <a:prstGeom prst="rect">
            <a:avLst/>
          </a:prstGeom>
          <a:noFill/>
          <a:ln/>
        </p:spPr>
        <p:txBody>
          <a:bodyPr wrap="none" lIns="0" tIns="0" rIns="0" bIns="0" rtlCol="0" anchor="t"/>
          <a:lstStyle/>
          <a:p>
            <a:pPr marL="0" indent="0" algn="l">
              <a:lnSpc>
                <a:spcPts val="2150"/>
              </a:lnSpc>
              <a:buNone/>
            </a:pPr>
            <a:r>
              <a:rPr lang="en-US" sz="2400" dirty="0">
                <a:solidFill>
                  <a:srgbClr val="030303"/>
                </a:solidFill>
                <a:latin typeface="DM Sans Semi Bold" pitchFamily="34" charset="0"/>
                <a:ea typeface="DM Sans Semi Bold" pitchFamily="34" charset="-122"/>
                <a:cs typeface="DM Sans Semi Bold" pitchFamily="34" charset="-120"/>
              </a:rPr>
              <a:t>Delivering Excellence</a:t>
            </a:r>
            <a:endParaRPr lang="en-US" sz="2400" dirty="0"/>
          </a:p>
        </p:txBody>
      </p:sp>
      <p:sp>
        <p:nvSpPr>
          <p:cNvPr id="4" name="Text 2"/>
          <p:cNvSpPr/>
          <p:nvPr/>
        </p:nvSpPr>
        <p:spPr>
          <a:xfrm>
            <a:off x="793790" y="2385258"/>
            <a:ext cx="6341626"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EventMate provides a reliable and user-friendly platform for managing events by seamlessly integrating React frontend, Spring Boot backend, and MySQL database.</a:t>
            </a:r>
            <a:endParaRPr lang="en-US" sz="1600" dirty="0"/>
          </a:p>
        </p:txBody>
      </p:sp>
      <p:sp>
        <p:nvSpPr>
          <p:cNvPr id="5" name="Text 3"/>
          <p:cNvSpPr/>
          <p:nvPr/>
        </p:nvSpPr>
        <p:spPr>
          <a:xfrm>
            <a:off x="7536299" y="1869997"/>
            <a:ext cx="2753439" cy="276344"/>
          </a:xfrm>
          <a:prstGeom prst="rect">
            <a:avLst/>
          </a:prstGeom>
          <a:noFill/>
          <a:ln/>
        </p:spPr>
        <p:txBody>
          <a:bodyPr wrap="none" lIns="0" tIns="0" rIns="0" bIns="0" rtlCol="0" anchor="t"/>
          <a:lstStyle/>
          <a:p>
            <a:pPr marL="0" indent="0" algn="l">
              <a:lnSpc>
                <a:spcPts val="2150"/>
              </a:lnSpc>
              <a:buNone/>
            </a:pPr>
            <a:r>
              <a:rPr lang="en-US" sz="2400" dirty="0">
                <a:solidFill>
                  <a:srgbClr val="030303"/>
                </a:solidFill>
                <a:latin typeface="DM Sans Semi Bold" pitchFamily="34" charset="0"/>
                <a:ea typeface="DM Sans Semi Bold" pitchFamily="34" charset="-122"/>
                <a:cs typeface="DM Sans Semi Bold" pitchFamily="34" charset="-120"/>
              </a:rPr>
              <a:t>Modern Technology Stack</a:t>
            </a:r>
            <a:endParaRPr lang="en-US" sz="2400" dirty="0"/>
          </a:p>
        </p:txBody>
      </p:sp>
      <p:sp>
        <p:nvSpPr>
          <p:cNvPr id="6" name="Text 4"/>
          <p:cNvSpPr/>
          <p:nvPr/>
        </p:nvSpPr>
        <p:spPr>
          <a:xfrm>
            <a:off x="7536299" y="2293740"/>
            <a:ext cx="6341626"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The project demonstrates how modern technologies combine to deliver a scalable, practical solution for personal, academic, and professional event management.</a:t>
            </a:r>
            <a:endParaRPr lang="en-US" sz="1600" dirty="0"/>
          </a:p>
        </p:txBody>
      </p:sp>
      <p:sp>
        <p:nvSpPr>
          <p:cNvPr id="7" name="Shape 5"/>
          <p:cNvSpPr/>
          <p:nvPr/>
        </p:nvSpPr>
        <p:spPr>
          <a:xfrm>
            <a:off x="793790" y="4209455"/>
            <a:ext cx="4249341" cy="1321356"/>
          </a:xfrm>
          <a:prstGeom prst="roundRect">
            <a:avLst>
              <a:gd name="adj" fmla="val 5536"/>
            </a:avLst>
          </a:prstGeom>
          <a:solidFill>
            <a:srgbClr val="FFFFFF"/>
          </a:solidFill>
          <a:ln/>
        </p:spPr>
      </p:sp>
      <p:sp>
        <p:nvSpPr>
          <p:cNvPr id="8" name="Shape 6"/>
          <p:cNvSpPr/>
          <p:nvPr/>
        </p:nvSpPr>
        <p:spPr>
          <a:xfrm>
            <a:off x="793790" y="3909735"/>
            <a:ext cx="4249341" cy="60960"/>
          </a:xfrm>
          <a:prstGeom prst="roundRect">
            <a:avLst>
              <a:gd name="adj" fmla="val 36279"/>
            </a:avLst>
          </a:prstGeom>
          <a:solidFill>
            <a:srgbClr val="1C9770"/>
          </a:solidFill>
          <a:ln/>
        </p:spPr>
      </p:sp>
      <p:sp>
        <p:nvSpPr>
          <p:cNvPr id="9" name="Shape 7"/>
          <p:cNvSpPr/>
          <p:nvPr/>
        </p:nvSpPr>
        <p:spPr>
          <a:xfrm>
            <a:off x="2697361" y="3703876"/>
            <a:ext cx="442198" cy="442198"/>
          </a:xfrm>
          <a:prstGeom prst="roundRect">
            <a:avLst>
              <a:gd name="adj" fmla="val 206785"/>
            </a:avLst>
          </a:prstGeom>
          <a:solidFill>
            <a:srgbClr val="1C9770"/>
          </a:solidFill>
          <a:ln/>
        </p:spPr>
      </p:sp>
      <p:sp>
        <p:nvSpPr>
          <p:cNvPr id="10" name="Text 8"/>
          <p:cNvSpPr/>
          <p:nvPr/>
        </p:nvSpPr>
        <p:spPr>
          <a:xfrm>
            <a:off x="2829997" y="3814366"/>
            <a:ext cx="176808" cy="221099"/>
          </a:xfrm>
          <a:prstGeom prst="rect">
            <a:avLst/>
          </a:prstGeom>
          <a:noFill/>
          <a:ln/>
        </p:spPr>
        <p:txBody>
          <a:bodyPr wrap="none" lIns="0" tIns="0" rIns="0" bIns="0" rtlCol="0" anchor="t"/>
          <a:lstStyle/>
          <a:p>
            <a:pPr marL="0" indent="0" algn="l">
              <a:lnSpc>
                <a:spcPts val="2200"/>
              </a:lnSpc>
              <a:buNone/>
            </a:pPr>
            <a:r>
              <a:rPr lang="en-US" dirty="0">
                <a:solidFill>
                  <a:srgbClr val="FFFFFF"/>
                </a:solidFill>
                <a:latin typeface="DM Sans Semi Bold" pitchFamily="34" charset="0"/>
                <a:ea typeface="DM Sans Semi Bold" pitchFamily="34" charset="-122"/>
                <a:cs typeface="DM Sans Semi Bold" pitchFamily="34" charset="-120"/>
              </a:rPr>
              <a:t>1</a:t>
            </a:r>
            <a:endParaRPr lang="en-US" dirty="0"/>
          </a:p>
        </p:txBody>
      </p:sp>
      <p:sp>
        <p:nvSpPr>
          <p:cNvPr id="11" name="Text 9"/>
          <p:cNvSpPr/>
          <p:nvPr/>
        </p:nvSpPr>
        <p:spPr>
          <a:xfrm>
            <a:off x="956429" y="4293473"/>
            <a:ext cx="3774877"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Future Enhancement: Calendar</a:t>
            </a:r>
          </a:p>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Integration</a:t>
            </a:r>
            <a:endParaRPr lang="en-US" sz="2000" dirty="0"/>
          </a:p>
        </p:txBody>
      </p:sp>
      <p:sp>
        <p:nvSpPr>
          <p:cNvPr id="12" name="Text 10"/>
          <p:cNvSpPr/>
          <p:nvPr/>
        </p:nvSpPr>
        <p:spPr>
          <a:xfrm>
            <a:off x="956429" y="4896683"/>
            <a:ext cx="3924062"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Sync with Google Calendar, Outlook, and other platforms for seamless scheduling</a:t>
            </a:r>
            <a:endParaRPr lang="en-US" sz="1600" dirty="0"/>
          </a:p>
        </p:txBody>
      </p:sp>
      <p:sp>
        <p:nvSpPr>
          <p:cNvPr id="13" name="Shape 11"/>
          <p:cNvSpPr/>
          <p:nvPr/>
        </p:nvSpPr>
        <p:spPr>
          <a:xfrm>
            <a:off x="5190530" y="4209455"/>
            <a:ext cx="4249341" cy="1321356"/>
          </a:xfrm>
          <a:prstGeom prst="roundRect">
            <a:avLst>
              <a:gd name="adj" fmla="val 5536"/>
            </a:avLst>
          </a:prstGeom>
          <a:solidFill>
            <a:srgbClr val="FFFFFF"/>
          </a:solidFill>
          <a:ln/>
        </p:spPr>
      </p:sp>
      <p:sp>
        <p:nvSpPr>
          <p:cNvPr id="14" name="Shape 12"/>
          <p:cNvSpPr/>
          <p:nvPr/>
        </p:nvSpPr>
        <p:spPr>
          <a:xfrm>
            <a:off x="5190530" y="3909735"/>
            <a:ext cx="4249341" cy="60960"/>
          </a:xfrm>
          <a:prstGeom prst="roundRect">
            <a:avLst>
              <a:gd name="adj" fmla="val 36279"/>
            </a:avLst>
          </a:prstGeom>
          <a:solidFill>
            <a:srgbClr val="1C9770"/>
          </a:solidFill>
          <a:ln/>
        </p:spPr>
      </p:sp>
      <p:sp>
        <p:nvSpPr>
          <p:cNvPr id="15" name="Shape 13"/>
          <p:cNvSpPr/>
          <p:nvPr/>
        </p:nvSpPr>
        <p:spPr>
          <a:xfrm>
            <a:off x="7094101" y="3703876"/>
            <a:ext cx="442198" cy="442198"/>
          </a:xfrm>
          <a:prstGeom prst="roundRect">
            <a:avLst>
              <a:gd name="adj" fmla="val 206785"/>
            </a:avLst>
          </a:prstGeom>
          <a:solidFill>
            <a:srgbClr val="1C9770"/>
          </a:solidFill>
          <a:ln/>
        </p:spPr>
      </p:sp>
      <p:sp>
        <p:nvSpPr>
          <p:cNvPr id="16" name="Text 14"/>
          <p:cNvSpPr/>
          <p:nvPr/>
        </p:nvSpPr>
        <p:spPr>
          <a:xfrm>
            <a:off x="7226737" y="3814366"/>
            <a:ext cx="176808" cy="221099"/>
          </a:xfrm>
          <a:prstGeom prst="rect">
            <a:avLst/>
          </a:prstGeom>
          <a:noFill/>
          <a:ln/>
        </p:spPr>
        <p:txBody>
          <a:bodyPr wrap="none" lIns="0" tIns="0" rIns="0" bIns="0" rtlCol="0" anchor="t"/>
          <a:lstStyle/>
          <a:p>
            <a:pPr marL="0" indent="0" algn="l">
              <a:lnSpc>
                <a:spcPts val="2200"/>
              </a:lnSpc>
              <a:buNone/>
            </a:pPr>
            <a:r>
              <a:rPr lang="en-US" dirty="0">
                <a:solidFill>
                  <a:srgbClr val="FFFFFF"/>
                </a:solidFill>
                <a:latin typeface="DM Sans Semi Bold" pitchFamily="34" charset="0"/>
                <a:ea typeface="DM Sans Semi Bold" pitchFamily="34" charset="-122"/>
                <a:cs typeface="DM Sans Semi Bold" pitchFamily="34" charset="-120"/>
              </a:rPr>
              <a:t>2</a:t>
            </a:r>
            <a:endParaRPr lang="en-US" dirty="0"/>
          </a:p>
        </p:txBody>
      </p:sp>
      <p:sp>
        <p:nvSpPr>
          <p:cNvPr id="17" name="Text 15"/>
          <p:cNvSpPr/>
          <p:nvPr/>
        </p:nvSpPr>
        <p:spPr>
          <a:xfrm>
            <a:off x="5353169" y="4293473"/>
            <a:ext cx="3310652"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Future Enhancement: Mobile </a:t>
            </a:r>
          </a:p>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Support</a:t>
            </a:r>
            <a:endParaRPr lang="en-US" sz="2000" dirty="0"/>
          </a:p>
        </p:txBody>
      </p:sp>
      <p:sp>
        <p:nvSpPr>
          <p:cNvPr id="18" name="Text 16"/>
          <p:cNvSpPr/>
          <p:nvPr/>
        </p:nvSpPr>
        <p:spPr>
          <a:xfrm>
            <a:off x="5353169" y="4896683"/>
            <a:ext cx="3924062"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Native iOS and Android apps for on-the-go event management</a:t>
            </a:r>
            <a:endParaRPr lang="en-US" sz="1600" dirty="0"/>
          </a:p>
        </p:txBody>
      </p:sp>
      <p:sp>
        <p:nvSpPr>
          <p:cNvPr id="19" name="Shape 17"/>
          <p:cNvSpPr/>
          <p:nvPr/>
        </p:nvSpPr>
        <p:spPr>
          <a:xfrm>
            <a:off x="9587270" y="4209455"/>
            <a:ext cx="4249341" cy="1321356"/>
          </a:xfrm>
          <a:prstGeom prst="roundRect">
            <a:avLst>
              <a:gd name="adj" fmla="val 5536"/>
            </a:avLst>
          </a:prstGeom>
          <a:solidFill>
            <a:srgbClr val="FFFFFF"/>
          </a:solidFill>
          <a:ln/>
        </p:spPr>
      </p:sp>
      <p:sp>
        <p:nvSpPr>
          <p:cNvPr id="20" name="Shape 18"/>
          <p:cNvSpPr/>
          <p:nvPr/>
        </p:nvSpPr>
        <p:spPr>
          <a:xfrm>
            <a:off x="9587270" y="3909735"/>
            <a:ext cx="4249341" cy="60960"/>
          </a:xfrm>
          <a:prstGeom prst="roundRect">
            <a:avLst>
              <a:gd name="adj" fmla="val 36279"/>
            </a:avLst>
          </a:prstGeom>
          <a:solidFill>
            <a:srgbClr val="1C9770"/>
          </a:solidFill>
          <a:ln/>
        </p:spPr>
      </p:sp>
      <p:sp>
        <p:nvSpPr>
          <p:cNvPr id="21" name="Shape 19"/>
          <p:cNvSpPr/>
          <p:nvPr/>
        </p:nvSpPr>
        <p:spPr>
          <a:xfrm>
            <a:off x="11490841" y="3703876"/>
            <a:ext cx="442198" cy="442198"/>
          </a:xfrm>
          <a:prstGeom prst="roundRect">
            <a:avLst>
              <a:gd name="adj" fmla="val 206785"/>
            </a:avLst>
          </a:prstGeom>
          <a:solidFill>
            <a:srgbClr val="1C9770"/>
          </a:solidFill>
          <a:ln/>
        </p:spPr>
      </p:sp>
      <p:sp>
        <p:nvSpPr>
          <p:cNvPr id="22" name="Text 20"/>
          <p:cNvSpPr/>
          <p:nvPr/>
        </p:nvSpPr>
        <p:spPr>
          <a:xfrm>
            <a:off x="11623477" y="3814366"/>
            <a:ext cx="176808" cy="221099"/>
          </a:xfrm>
          <a:prstGeom prst="rect">
            <a:avLst/>
          </a:prstGeom>
          <a:noFill/>
          <a:ln/>
        </p:spPr>
        <p:txBody>
          <a:bodyPr wrap="none" lIns="0" tIns="0" rIns="0" bIns="0" rtlCol="0" anchor="t"/>
          <a:lstStyle/>
          <a:p>
            <a:pPr marL="0" indent="0" algn="l">
              <a:lnSpc>
                <a:spcPts val="2200"/>
              </a:lnSpc>
              <a:buNone/>
            </a:pPr>
            <a:r>
              <a:rPr lang="en-US" dirty="0">
                <a:solidFill>
                  <a:srgbClr val="FFFFFF"/>
                </a:solidFill>
                <a:latin typeface="DM Sans Semi Bold" pitchFamily="34" charset="0"/>
                <a:ea typeface="DM Sans Semi Bold" pitchFamily="34" charset="-122"/>
                <a:cs typeface="DM Sans Semi Bold" pitchFamily="34" charset="-120"/>
              </a:rPr>
              <a:t>3</a:t>
            </a:r>
            <a:endParaRPr lang="en-US" dirty="0"/>
          </a:p>
        </p:txBody>
      </p:sp>
      <p:sp>
        <p:nvSpPr>
          <p:cNvPr id="23" name="Text 21"/>
          <p:cNvSpPr/>
          <p:nvPr/>
        </p:nvSpPr>
        <p:spPr>
          <a:xfrm>
            <a:off x="9749909" y="4293473"/>
            <a:ext cx="3720822" cy="230386"/>
          </a:xfrm>
          <a:prstGeom prst="rect">
            <a:avLst/>
          </a:prstGeom>
          <a:noFill/>
          <a:ln/>
        </p:spPr>
        <p:txBody>
          <a:bodyPr wrap="none" lIns="0" tIns="0" rIns="0" bIns="0" rtlCol="0" anchor="t"/>
          <a:lstStyle/>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Future Enhancement: Advanced</a:t>
            </a:r>
          </a:p>
          <a:p>
            <a:pPr marL="0" indent="0" algn="l">
              <a:lnSpc>
                <a:spcPts val="1800"/>
              </a:lnSpc>
              <a:buNone/>
            </a:pPr>
            <a:r>
              <a:rPr lang="en-US" sz="2000" dirty="0">
                <a:solidFill>
                  <a:srgbClr val="464646"/>
                </a:solidFill>
                <a:latin typeface="DM Sans Semi Bold" pitchFamily="34" charset="0"/>
                <a:ea typeface="DM Sans Semi Bold" pitchFamily="34" charset="-122"/>
                <a:cs typeface="DM Sans Semi Bold" pitchFamily="34" charset="-120"/>
              </a:rPr>
              <a:t>Analytics</a:t>
            </a:r>
            <a:endParaRPr lang="en-US" sz="2000" dirty="0"/>
          </a:p>
        </p:txBody>
      </p:sp>
      <p:sp>
        <p:nvSpPr>
          <p:cNvPr id="24" name="Text 22"/>
          <p:cNvSpPr/>
          <p:nvPr/>
        </p:nvSpPr>
        <p:spPr>
          <a:xfrm>
            <a:off x="9749909" y="4896683"/>
            <a:ext cx="3924062" cy="471488"/>
          </a:xfrm>
          <a:prstGeom prst="rect">
            <a:avLst/>
          </a:prstGeom>
          <a:noFill/>
          <a:ln/>
        </p:spPr>
        <p:txBody>
          <a:bodyPr wrap="squar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Insights dashboard showing booking trends and vendor performance metrics</a:t>
            </a:r>
            <a:endParaRPr lang="en-US" sz="1600" dirty="0"/>
          </a:p>
        </p:txBody>
      </p:sp>
      <p:sp>
        <p:nvSpPr>
          <p:cNvPr id="25" name="Text 23"/>
          <p:cNvSpPr/>
          <p:nvPr/>
        </p:nvSpPr>
        <p:spPr>
          <a:xfrm>
            <a:off x="1014889" y="6421318"/>
            <a:ext cx="12821722" cy="235744"/>
          </a:xfrm>
          <a:prstGeom prst="rect">
            <a:avLst/>
          </a:prstGeom>
          <a:noFill/>
          <a:ln/>
        </p:spPr>
        <p:txBody>
          <a:bodyPr wrap="none" lIns="0" tIns="0" rIns="0" bIns="0" rtlCol="0" anchor="t"/>
          <a:lstStyle/>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EventMate transforms event planning from a complex challenge into an intuitive, intelligent experience—powered by AI, backed by</a:t>
            </a:r>
          </a:p>
          <a:p>
            <a:pPr marL="0" indent="0" algn="l">
              <a:lnSpc>
                <a:spcPts val="1850"/>
              </a:lnSpc>
              <a:buNone/>
            </a:pPr>
            <a:r>
              <a:rPr lang="en-US" sz="1600" dirty="0">
                <a:solidFill>
                  <a:srgbClr val="464646"/>
                </a:solidFill>
                <a:latin typeface="Inter Medium" pitchFamily="34" charset="0"/>
                <a:ea typeface="Inter Medium" pitchFamily="34" charset="-122"/>
                <a:cs typeface="Inter Medium" pitchFamily="34" charset="-120"/>
              </a:rPr>
              <a:t> robust architecture, and designed for success.</a:t>
            </a:r>
            <a:endParaRPr lang="en-US" sz="1600" dirty="0"/>
          </a:p>
        </p:txBody>
      </p:sp>
      <p:sp>
        <p:nvSpPr>
          <p:cNvPr id="26" name="Shape 24"/>
          <p:cNvSpPr/>
          <p:nvPr/>
        </p:nvSpPr>
        <p:spPr>
          <a:xfrm>
            <a:off x="793790" y="6397704"/>
            <a:ext cx="15240" cy="567452"/>
          </a:xfrm>
          <a:prstGeom prst="rect">
            <a:avLst/>
          </a:prstGeom>
          <a:solidFill>
            <a:srgbClr val="1C9770"/>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17377"/>
            <a:ext cx="4820007" cy="602456"/>
          </a:xfrm>
          <a:prstGeom prst="rect">
            <a:avLst/>
          </a:prstGeom>
          <a:noFill/>
          <a:ln/>
        </p:spPr>
        <p:txBody>
          <a:bodyPr wrap="none" lIns="0" tIns="0" rIns="0" bIns="0" rtlCol="0" anchor="t"/>
          <a:lstStyle/>
          <a:p>
            <a:pPr marL="0" indent="0" algn="l">
              <a:lnSpc>
                <a:spcPts val="4700"/>
              </a:lnSpc>
              <a:buNone/>
            </a:pPr>
            <a:r>
              <a:rPr lang="en-US" sz="3750" dirty="0">
                <a:solidFill>
                  <a:srgbClr val="030303"/>
                </a:solidFill>
                <a:latin typeface="DM Sans Semi Bold" pitchFamily="34" charset="0"/>
                <a:ea typeface="DM Sans Semi Bold" pitchFamily="34" charset="-122"/>
                <a:cs typeface="DM Sans Semi Bold" pitchFamily="34" charset="-120"/>
              </a:rPr>
              <a:t>Project Description</a:t>
            </a:r>
            <a:endParaRPr lang="en-US" sz="3750" dirty="0"/>
          </a:p>
        </p:txBody>
      </p:sp>
      <p:sp>
        <p:nvSpPr>
          <p:cNvPr id="3" name="Shape 1"/>
          <p:cNvSpPr/>
          <p:nvPr/>
        </p:nvSpPr>
        <p:spPr>
          <a:xfrm>
            <a:off x="793789" y="1905357"/>
            <a:ext cx="6424970" cy="2190274"/>
          </a:xfrm>
          <a:prstGeom prst="roundRect">
            <a:avLst>
              <a:gd name="adj" fmla="val 1320"/>
            </a:avLst>
          </a:prstGeom>
          <a:solidFill>
            <a:srgbClr val="F2EEEE"/>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5619" y="2257187"/>
            <a:ext cx="260271" cy="260271"/>
          </a:xfrm>
          <a:prstGeom prst="rect">
            <a:avLst/>
          </a:prstGeom>
        </p:spPr>
      </p:pic>
      <p:sp>
        <p:nvSpPr>
          <p:cNvPr id="6" name="Text 3"/>
          <p:cNvSpPr/>
          <p:nvPr/>
        </p:nvSpPr>
        <p:spPr>
          <a:xfrm>
            <a:off x="986552" y="2257187"/>
            <a:ext cx="2409944" cy="38231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Frontend (React)</a:t>
            </a:r>
            <a:endParaRPr lang="en-US" sz="1850" dirty="0"/>
          </a:p>
        </p:txBody>
      </p:sp>
      <p:sp>
        <p:nvSpPr>
          <p:cNvPr id="7" name="Text 4"/>
          <p:cNvSpPr/>
          <p:nvPr/>
        </p:nvSpPr>
        <p:spPr>
          <a:xfrm>
            <a:off x="945415" y="2900601"/>
            <a:ext cx="6039445" cy="616744"/>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Interactive UI for users to register, log in, create and manage events seamlessly</a:t>
            </a:r>
            <a:endParaRPr lang="en-US" sz="1500" dirty="0"/>
          </a:p>
        </p:txBody>
      </p:sp>
      <p:sp>
        <p:nvSpPr>
          <p:cNvPr id="8" name="Shape 5"/>
          <p:cNvSpPr/>
          <p:nvPr/>
        </p:nvSpPr>
        <p:spPr>
          <a:xfrm>
            <a:off x="7411522" y="1905357"/>
            <a:ext cx="6425089" cy="2190274"/>
          </a:xfrm>
          <a:prstGeom prst="roundRect">
            <a:avLst>
              <a:gd name="adj" fmla="val 1320"/>
            </a:avLst>
          </a:prstGeom>
          <a:solidFill>
            <a:srgbClr val="F2EEEE"/>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351" y="2257187"/>
            <a:ext cx="260271" cy="260271"/>
          </a:xfrm>
          <a:prstGeom prst="rect">
            <a:avLst/>
          </a:prstGeom>
        </p:spPr>
      </p:pic>
      <p:sp>
        <p:nvSpPr>
          <p:cNvPr id="11" name="Text 7"/>
          <p:cNvSpPr/>
          <p:nvPr/>
        </p:nvSpPr>
        <p:spPr>
          <a:xfrm>
            <a:off x="7604284" y="2257187"/>
            <a:ext cx="2593181" cy="9133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Backend (Spring Boot)</a:t>
            </a:r>
            <a:endParaRPr lang="en-US" sz="1850" dirty="0"/>
          </a:p>
        </p:txBody>
      </p:sp>
      <p:sp>
        <p:nvSpPr>
          <p:cNvPr id="12" name="Text 8"/>
          <p:cNvSpPr/>
          <p:nvPr/>
        </p:nvSpPr>
        <p:spPr>
          <a:xfrm>
            <a:off x="7604284" y="2906692"/>
            <a:ext cx="6039564" cy="616744"/>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Manages business logic, user authentication, and database operations</a:t>
            </a:r>
            <a:endParaRPr lang="en-US" sz="1500" dirty="0"/>
          </a:p>
        </p:txBody>
      </p:sp>
      <p:sp>
        <p:nvSpPr>
          <p:cNvPr id="13" name="Shape 9"/>
          <p:cNvSpPr/>
          <p:nvPr/>
        </p:nvSpPr>
        <p:spPr>
          <a:xfrm>
            <a:off x="793790" y="4288393"/>
            <a:ext cx="6424970" cy="1881902"/>
          </a:xfrm>
          <a:prstGeom prst="roundRect">
            <a:avLst>
              <a:gd name="adj" fmla="val 1537"/>
            </a:avLst>
          </a:prstGeom>
          <a:solidFill>
            <a:srgbClr val="F2EEEE"/>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5619" y="4640223"/>
            <a:ext cx="260271" cy="260271"/>
          </a:xfrm>
          <a:prstGeom prst="rect">
            <a:avLst/>
          </a:prstGeom>
        </p:spPr>
      </p:pic>
      <p:sp>
        <p:nvSpPr>
          <p:cNvPr id="16" name="Text 11"/>
          <p:cNvSpPr/>
          <p:nvPr/>
        </p:nvSpPr>
        <p:spPr>
          <a:xfrm>
            <a:off x="986552" y="4640223"/>
            <a:ext cx="2409944" cy="9133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Database (MySQL)</a:t>
            </a:r>
            <a:endParaRPr lang="en-US" sz="1850" dirty="0"/>
          </a:p>
        </p:txBody>
      </p:sp>
      <p:sp>
        <p:nvSpPr>
          <p:cNvPr id="17" name="Text 12"/>
          <p:cNvSpPr/>
          <p:nvPr/>
        </p:nvSpPr>
        <p:spPr>
          <a:xfrm>
            <a:off x="945414" y="5360789"/>
            <a:ext cx="6039445" cy="308372"/>
          </a:xfrm>
          <a:prstGeom prst="rect">
            <a:avLst/>
          </a:prstGeom>
          <a:noFill/>
          <a:ln/>
        </p:spPr>
        <p:txBody>
          <a:bodyPr wrap="non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Stores user information, events, and scheduling data securely</a:t>
            </a:r>
            <a:endParaRPr lang="en-US" sz="1500" dirty="0"/>
          </a:p>
        </p:txBody>
      </p:sp>
      <p:sp>
        <p:nvSpPr>
          <p:cNvPr id="18" name="Shape 13"/>
          <p:cNvSpPr/>
          <p:nvPr/>
        </p:nvSpPr>
        <p:spPr>
          <a:xfrm>
            <a:off x="7411522" y="4288393"/>
            <a:ext cx="6425089" cy="1881902"/>
          </a:xfrm>
          <a:prstGeom prst="roundRect">
            <a:avLst>
              <a:gd name="adj" fmla="val 1537"/>
            </a:avLst>
          </a:prstGeom>
          <a:solidFill>
            <a:srgbClr val="F2EEEE"/>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63351" y="4640223"/>
            <a:ext cx="260271" cy="260271"/>
          </a:xfrm>
          <a:prstGeom prst="rect">
            <a:avLst/>
          </a:prstGeom>
        </p:spPr>
      </p:pic>
      <p:sp>
        <p:nvSpPr>
          <p:cNvPr id="21" name="Text 15"/>
          <p:cNvSpPr/>
          <p:nvPr/>
        </p:nvSpPr>
        <p:spPr>
          <a:xfrm>
            <a:off x="7604284" y="4640223"/>
            <a:ext cx="2409944" cy="913328"/>
          </a:xfrm>
          <a:prstGeom prst="rect">
            <a:avLst/>
          </a:prstGeom>
          <a:noFill/>
          <a:ln/>
        </p:spPr>
        <p:txBody>
          <a:bodyPr wrap="none" lIns="0" tIns="0" rIns="0" bIns="0" rtlCol="0" anchor="t"/>
          <a:lstStyle/>
          <a:p>
            <a:pPr marL="0" indent="0" algn="l">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Build Tool (Maven)</a:t>
            </a:r>
            <a:endParaRPr lang="en-US" sz="1850" dirty="0"/>
          </a:p>
        </p:txBody>
      </p:sp>
      <p:sp>
        <p:nvSpPr>
          <p:cNvPr id="22" name="Text 16"/>
          <p:cNvSpPr/>
          <p:nvPr/>
        </p:nvSpPr>
        <p:spPr>
          <a:xfrm>
            <a:off x="7592520" y="5360789"/>
            <a:ext cx="6039564" cy="308372"/>
          </a:xfrm>
          <a:prstGeom prst="rect">
            <a:avLst/>
          </a:prstGeom>
          <a:noFill/>
          <a:ln/>
        </p:spPr>
        <p:txBody>
          <a:bodyPr wrap="non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Handles dependency management and project build process</a:t>
            </a:r>
            <a:endParaRPr lang="en-US" sz="1500" dirty="0"/>
          </a:p>
        </p:txBody>
      </p:sp>
      <p:sp>
        <p:nvSpPr>
          <p:cNvPr id="23" name="Text 17"/>
          <p:cNvSpPr/>
          <p:nvPr/>
        </p:nvSpPr>
        <p:spPr>
          <a:xfrm>
            <a:off x="793790" y="6387108"/>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464646"/>
                </a:solidFill>
                <a:latin typeface="Inter Medium" pitchFamily="34" charset="0"/>
                <a:ea typeface="Inter Medium" pitchFamily="34" charset="-122"/>
                <a:cs typeface="Inter Medium" pitchFamily="34" charset="-120"/>
              </a:rPr>
              <a:t>EventMate integrates a </a:t>
            </a:r>
            <a:r>
              <a:rPr lang="en-US" sz="1500" b="1" dirty="0">
                <a:solidFill>
                  <a:srgbClr val="464646"/>
                </a:solidFill>
                <a:latin typeface="Inter Medium" pitchFamily="34" charset="0"/>
                <a:ea typeface="Inter Medium" pitchFamily="34" charset="-122"/>
                <a:cs typeface="Inter Medium" pitchFamily="34" charset="-120"/>
              </a:rPr>
              <a:t>React-based frontend</a:t>
            </a:r>
            <a:r>
              <a:rPr lang="en-US" sz="1500" dirty="0">
                <a:solidFill>
                  <a:srgbClr val="464646"/>
                </a:solidFill>
                <a:latin typeface="Inter Medium" pitchFamily="34" charset="0"/>
                <a:ea typeface="Inter Medium" pitchFamily="34" charset="-122"/>
                <a:cs typeface="Inter Medium" pitchFamily="34" charset="-120"/>
              </a:rPr>
              <a:t> with a </a:t>
            </a:r>
            <a:r>
              <a:rPr lang="en-US" sz="1500" b="1" dirty="0">
                <a:solidFill>
                  <a:srgbClr val="464646"/>
                </a:solidFill>
                <a:latin typeface="Inter Medium" pitchFamily="34" charset="0"/>
                <a:ea typeface="Inter Medium" pitchFamily="34" charset="-122"/>
                <a:cs typeface="Inter Medium" pitchFamily="34" charset="-120"/>
              </a:rPr>
              <a:t>Spring Boot backend</a:t>
            </a:r>
            <a:r>
              <a:rPr lang="en-US" sz="1500" dirty="0">
                <a:solidFill>
                  <a:srgbClr val="464646"/>
                </a:solidFill>
                <a:latin typeface="Inter Medium" pitchFamily="34" charset="0"/>
                <a:ea typeface="Inter Medium" pitchFamily="34" charset="-122"/>
                <a:cs typeface="Inter Medium" pitchFamily="34" charset="-120"/>
              </a:rPr>
              <a:t>, providing a seamless and secure platform for both users and organizers. The system automates and optimizes the entire workflow, enabling users to create and manage events, schedule sessions, allocate resources, and send personalized notifications.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0083"/>
            <a:ext cx="977753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Frontend and Backend Architecture</a:t>
            </a:r>
            <a:endParaRPr lang="en-US" sz="4450" dirty="0"/>
          </a:p>
        </p:txBody>
      </p:sp>
      <p:sp>
        <p:nvSpPr>
          <p:cNvPr id="3" name="Text 1"/>
          <p:cNvSpPr/>
          <p:nvPr/>
        </p:nvSpPr>
        <p:spPr>
          <a:xfrm>
            <a:off x="793790" y="289583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React.js Frontend</a:t>
            </a:r>
            <a:endParaRPr lang="en-US" sz="2650" dirty="0"/>
          </a:p>
        </p:txBody>
      </p:sp>
      <p:sp>
        <p:nvSpPr>
          <p:cNvPr id="4" name="Text 2"/>
          <p:cNvSpPr/>
          <p:nvPr/>
        </p:nvSpPr>
        <p:spPr>
          <a:xfrm>
            <a:off x="793790" y="354794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The frontend leverages </a:t>
            </a:r>
            <a:r>
              <a:rPr lang="en-US" sz="1750" b="1" dirty="0">
                <a:solidFill>
                  <a:srgbClr val="464646"/>
                </a:solidFill>
                <a:latin typeface="Inter Medium" pitchFamily="34" charset="0"/>
                <a:ea typeface="Inter Medium" pitchFamily="34" charset="-122"/>
                <a:cs typeface="Inter Medium" pitchFamily="34" charset="-120"/>
              </a:rPr>
              <a:t>reusable components</a:t>
            </a:r>
            <a:r>
              <a:rPr lang="en-US" sz="1750" dirty="0">
                <a:solidFill>
                  <a:srgbClr val="464646"/>
                </a:solidFill>
                <a:latin typeface="Inter Medium" pitchFamily="34" charset="0"/>
                <a:ea typeface="Inter Medium" pitchFamily="34" charset="-122"/>
                <a:cs typeface="Inter Medium" pitchFamily="34" charset="-120"/>
              </a:rPr>
              <a:t> such as event cards, forms, and buttons, maintaining a consistent look and feel throughout the application.</a:t>
            </a:r>
            <a:endParaRPr lang="en-US" sz="1750" dirty="0"/>
          </a:p>
        </p:txBody>
      </p:sp>
      <p:sp>
        <p:nvSpPr>
          <p:cNvPr id="5" name="Text 3"/>
          <p:cNvSpPr/>
          <p:nvPr/>
        </p:nvSpPr>
        <p:spPr>
          <a:xfrm>
            <a:off x="793790" y="48407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Real-time updates without full page reloads</a:t>
            </a:r>
            <a:endParaRPr lang="en-US" sz="1750" dirty="0"/>
          </a:p>
        </p:txBody>
      </p:sp>
      <p:sp>
        <p:nvSpPr>
          <p:cNvPr id="6" name="Text 4"/>
          <p:cNvSpPr/>
          <p:nvPr/>
        </p:nvSpPr>
        <p:spPr>
          <a:xfrm>
            <a:off x="793790" y="52829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Seamless communication with backend APIs</a:t>
            </a:r>
            <a:endParaRPr lang="en-US" sz="1750" dirty="0"/>
          </a:p>
        </p:txBody>
      </p:sp>
      <p:sp>
        <p:nvSpPr>
          <p:cNvPr id="7" name="Text 5"/>
          <p:cNvSpPr/>
          <p:nvPr/>
        </p:nvSpPr>
        <p:spPr>
          <a:xfrm>
            <a:off x="793790" y="57251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Responsive design across all devices</a:t>
            </a:r>
            <a:endParaRPr lang="en-US" sz="1750" dirty="0"/>
          </a:p>
        </p:txBody>
      </p:sp>
      <p:sp>
        <p:nvSpPr>
          <p:cNvPr id="8" name="Text 6"/>
          <p:cNvSpPr/>
          <p:nvPr/>
        </p:nvSpPr>
        <p:spPr>
          <a:xfrm>
            <a:off x="793790" y="616731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Efficient data fetching and display</a:t>
            </a:r>
            <a:endParaRPr lang="en-US" sz="1750" dirty="0"/>
          </a:p>
        </p:txBody>
      </p:sp>
      <p:pic>
        <p:nvPicPr>
          <p:cNvPr id="9" name="Image 0" descr="preencoded.png"/>
          <p:cNvPicPr>
            <a:picLocks noChangeAspect="1"/>
          </p:cNvPicPr>
          <p:nvPr/>
        </p:nvPicPr>
        <p:blipFill>
          <a:blip r:embed="rId3"/>
          <a:stretch>
            <a:fillRect/>
          </a:stretch>
        </p:blipFill>
        <p:spPr>
          <a:xfrm>
            <a:off x="7599521" y="2924175"/>
            <a:ext cx="5755719" cy="28778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4169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Project Objectives</a:t>
            </a:r>
            <a:endParaRPr lang="en-US" sz="4450" dirty="0"/>
          </a:p>
        </p:txBody>
      </p:sp>
      <p:sp>
        <p:nvSpPr>
          <p:cNvPr id="3" name="Text 1"/>
          <p:cNvSpPr/>
          <p:nvPr/>
        </p:nvSpPr>
        <p:spPr>
          <a:xfrm>
            <a:off x="793790" y="230409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DM Sans Light" pitchFamily="34" charset="0"/>
                <a:ea typeface="DM Sans Light" pitchFamily="34" charset="-122"/>
                <a:cs typeface="DM Sans Light" pitchFamily="34" charset="-120"/>
              </a:rPr>
              <a:t>01</a:t>
            </a:r>
            <a:endParaRPr lang="en-US" sz="1750" dirty="0"/>
          </a:p>
        </p:txBody>
      </p:sp>
      <p:sp>
        <p:nvSpPr>
          <p:cNvPr id="4" name="Shape 2"/>
          <p:cNvSpPr/>
          <p:nvPr/>
        </p:nvSpPr>
        <p:spPr>
          <a:xfrm>
            <a:off x="793790" y="2659142"/>
            <a:ext cx="6407944" cy="30480"/>
          </a:xfrm>
          <a:prstGeom prst="rect">
            <a:avLst/>
          </a:prstGeom>
          <a:solidFill>
            <a:srgbClr val="1C9770"/>
          </a:solidFill>
          <a:ln/>
        </p:spPr>
      </p:sp>
      <p:sp>
        <p:nvSpPr>
          <p:cNvPr id="5" name="Text 3"/>
          <p:cNvSpPr/>
          <p:nvPr/>
        </p:nvSpPr>
        <p:spPr>
          <a:xfrm>
            <a:off x="793790" y="2833449"/>
            <a:ext cx="4805958"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Digital Event Management Platform</a:t>
            </a:r>
            <a:endParaRPr lang="en-US" sz="2200" dirty="0"/>
          </a:p>
        </p:txBody>
      </p:sp>
      <p:sp>
        <p:nvSpPr>
          <p:cNvPr id="6" name="Text 4"/>
          <p:cNvSpPr/>
          <p:nvPr/>
        </p:nvSpPr>
        <p:spPr>
          <a:xfrm>
            <a:off x="793790" y="3323868"/>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Create an online system where users can easily manage their events without relying on manual methods, reducing complexity and saving time.</a:t>
            </a:r>
            <a:endParaRPr lang="en-US" sz="1750" dirty="0"/>
          </a:p>
        </p:txBody>
      </p:sp>
      <p:sp>
        <p:nvSpPr>
          <p:cNvPr id="7" name="Text 5"/>
          <p:cNvSpPr/>
          <p:nvPr/>
        </p:nvSpPr>
        <p:spPr>
          <a:xfrm>
            <a:off x="7428548" y="230409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DM Sans Light" pitchFamily="34" charset="0"/>
                <a:ea typeface="DM Sans Light" pitchFamily="34" charset="-122"/>
                <a:cs typeface="DM Sans Light" pitchFamily="34" charset="-120"/>
              </a:rPr>
              <a:t>02</a:t>
            </a:r>
            <a:endParaRPr lang="en-US" sz="1750" dirty="0"/>
          </a:p>
        </p:txBody>
      </p:sp>
      <p:sp>
        <p:nvSpPr>
          <p:cNvPr id="8" name="Shape 6"/>
          <p:cNvSpPr/>
          <p:nvPr/>
        </p:nvSpPr>
        <p:spPr>
          <a:xfrm>
            <a:off x="7428548" y="2659142"/>
            <a:ext cx="6408063" cy="30480"/>
          </a:xfrm>
          <a:prstGeom prst="rect">
            <a:avLst/>
          </a:prstGeom>
          <a:solidFill>
            <a:srgbClr val="1C9770"/>
          </a:solidFill>
          <a:ln/>
        </p:spPr>
      </p:sp>
      <p:sp>
        <p:nvSpPr>
          <p:cNvPr id="9" name="Text 7"/>
          <p:cNvSpPr/>
          <p:nvPr/>
        </p:nvSpPr>
        <p:spPr>
          <a:xfrm>
            <a:off x="7428548" y="2833449"/>
            <a:ext cx="506896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Simplify Event Creation &amp; Scheduling</a:t>
            </a:r>
            <a:endParaRPr lang="en-US" sz="2200" dirty="0"/>
          </a:p>
        </p:txBody>
      </p:sp>
      <p:sp>
        <p:nvSpPr>
          <p:cNvPr id="10" name="Text 8"/>
          <p:cNvSpPr/>
          <p:nvPr/>
        </p:nvSpPr>
        <p:spPr>
          <a:xfrm>
            <a:off x="7428548" y="3323868"/>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Allow users to add, edit, and delete events with proper time and date management, ensuring structured planning and avoiding conflicts.</a:t>
            </a:r>
            <a:endParaRPr lang="en-US" sz="1750" dirty="0"/>
          </a:p>
        </p:txBody>
      </p:sp>
      <p:sp>
        <p:nvSpPr>
          <p:cNvPr id="11" name="Text 9"/>
          <p:cNvSpPr/>
          <p:nvPr/>
        </p:nvSpPr>
        <p:spPr>
          <a:xfrm>
            <a:off x="793790" y="48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DM Sans Light" pitchFamily="34" charset="0"/>
                <a:ea typeface="DM Sans Light" pitchFamily="34" charset="-122"/>
                <a:cs typeface="DM Sans Light" pitchFamily="34" charset="-120"/>
              </a:rPr>
              <a:t>03</a:t>
            </a:r>
            <a:endParaRPr lang="en-US" sz="1750" dirty="0"/>
          </a:p>
        </p:txBody>
      </p:sp>
      <p:sp>
        <p:nvSpPr>
          <p:cNvPr id="12" name="Shape 10"/>
          <p:cNvSpPr/>
          <p:nvPr/>
        </p:nvSpPr>
        <p:spPr>
          <a:xfrm>
            <a:off x="793790" y="5164455"/>
            <a:ext cx="6407944" cy="30480"/>
          </a:xfrm>
          <a:prstGeom prst="rect">
            <a:avLst/>
          </a:prstGeom>
          <a:solidFill>
            <a:srgbClr val="1C9770"/>
          </a:solidFill>
          <a:ln/>
        </p:spPr>
      </p:sp>
      <p:sp>
        <p:nvSpPr>
          <p:cNvPr id="13" name="Text 11"/>
          <p:cNvSpPr/>
          <p:nvPr/>
        </p:nvSpPr>
        <p:spPr>
          <a:xfrm>
            <a:off x="793790" y="5338763"/>
            <a:ext cx="5344358"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Secure Authentication &amp; Data Handling</a:t>
            </a:r>
            <a:endParaRPr lang="en-US" sz="2200" dirty="0"/>
          </a:p>
        </p:txBody>
      </p:sp>
      <p:sp>
        <p:nvSpPr>
          <p:cNvPr id="14" name="Text 12"/>
          <p:cNvSpPr/>
          <p:nvPr/>
        </p:nvSpPr>
        <p:spPr>
          <a:xfrm>
            <a:off x="793790" y="5829181"/>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Using JWT-based login and registration, guarantee that only authorized users can access their event data with privacy and security.</a:t>
            </a:r>
            <a:endParaRPr lang="en-US" sz="1750" dirty="0"/>
          </a:p>
        </p:txBody>
      </p:sp>
      <p:sp>
        <p:nvSpPr>
          <p:cNvPr id="15" name="Text 13"/>
          <p:cNvSpPr/>
          <p:nvPr/>
        </p:nvSpPr>
        <p:spPr>
          <a:xfrm>
            <a:off x="7428548" y="480941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DM Sans Light" pitchFamily="34" charset="0"/>
                <a:ea typeface="DM Sans Light" pitchFamily="34" charset="-122"/>
                <a:cs typeface="DM Sans Light" pitchFamily="34" charset="-120"/>
              </a:rPr>
              <a:t>04</a:t>
            </a:r>
            <a:endParaRPr lang="en-US" sz="1750" dirty="0"/>
          </a:p>
        </p:txBody>
      </p:sp>
      <p:sp>
        <p:nvSpPr>
          <p:cNvPr id="16" name="Shape 14"/>
          <p:cNvSpPr/>
          <p:nvPr/>
        </p:nvSpPr>
        <p:spPr>
          <a:xfrm>
            <a:off x="7428548" y="5164455"/>
            <a:ext cx="6408063" cy="30480"/>
          </a:xfrm>
          <a:prstGeom prst="rect">
            <a:avLst/>
          </a:prstGeom>
          <a:solidFill>
            <a:srgbClr val="1C9770"/>
          </a:solidFill>
          <a:ln/>
        </p:spPr>
      </p:sp>
      <p:sp>
        <p:nvSpPr>
          <p:cNvPr id="17" name="Text 15"/>
          <p:cNvSpPr/>
          <p:nvPr/>
        </p:nvSpPr>
        <p:spPr>
          <a:xfrm>
            <a:off x="7428548" y="5338763"/>
            <a:ext cx="3548420"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Reliable, Scalable Solution</a:t>
            </a:r>
            <a:endParaRPr lang="en-US" sz="2200" dirty="0"/>
          </a:p>
        </p:txBody>
      </p:sp>
      <p:sp>
        <p:nvSpPr>
          <p:cNvPr id="18" name="Text 16"/>
          <p:cNvSpPr/>
          <p:nvPr/>
        </p:nvSpPr>
        <p:spPr>
          <a:xfrm>
            <a:off x="7428548" y="5829181"/>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With React frontend and Spring Boot backend, deliver a responsive, interactive system capable of handling multiple users efficiently.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620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Key Features</a:t>
            </a:r>
            <a:endParaRPr lang="en-US" sz="4450" dirty="0"/>
          </a:p>
        </p:txBody>
      </p:sp>
      <p:sp>
        <p:nvSpPr>
          <p:cNvPr id="3" name="Shape 1"/>
          <p:cNvSpPr/>
          <p:nvPr/>
        </p:nvSpPr>
        <p:spPr>
          <a:xfrm>
            <a:off x="793790" y="2485311"/>
            <a:ext cx="6407944" cy="2040493"/>
          </a:xfrm>
          <a:prstGeom prst="roundRect">
            <a:avLst>
              <a:gd name="adj" fmla="val 7170"/>
            </a:avLst>
          </a:prstGeom>
          <a:solidFill>
            <a:srgbClr val="FFFFFF"/>
          </a:solidFill>
          <a:ln/>
        </p:spPr>
      </p:sp>
      <p:sp>
        <p:nvSpPr>
          <p:cNvPr id="4" name="Shape 2"/>
          <p:cNvSpPr/>
          <p:nvPr/>
        </p:nvSpPr>
        <p:spPr>
          <a:xfrm>
            <a:off x="793790" y="2454831"/>
            <a:ext cx="6407944" cy="121920"/>
          </a:xfrm>
          <a:prstGeom prst="roundRect">
            <a:avLst>
              <a:gd name="adj" fmla="val 27907"/>
            </a:avLst>
          </a:prstGeom>
          <a:solidFill>
            <a:srgbClr val="1C9770"/>
          </a:solidFill>
          <a:ln/>
        </p:spPr>
      </p:sp>
      <p:sp>
        <p:nvSpPr>
          <p:cNvPr id="5" name="Shape 3"/>
          <p:cNvSpPr/>
          <p:nvPr/>
        </p:nvSpPr>
        <p:spPr>
          <a:xfrm>
            <a:off x="3657540" y="2145149"/>
            <a:ext cx="680442" cy="680442"/>
          </a:xfrm>
          <a:prstGeom prst="roundRect">
            <a:avLst>
              <a:gd name="adj" fmla="val 134383"/>
            </a:avLst>
          </a:prstGeom>
          <a:solidFill>
            <a:srgbClr val="1C9770"/>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14" y="2349222"/>
            <a:ext cx="272177" cy="272177"/>
          </a:xfrm>
          <a:prstGeom prst="rect">
            <a:avLst/>
          </a:prstGeom>
        </p:spPr>
      </p:pic>
      <p:sp>
        <p:nvSpPr>
          <p:cNvPr id="7" name="Text 4"/>
          <p:cNvSpPr/>
          <p:nvPr/>
        </p:nvSpPr>
        <p:spPr>
          <a:xfrm>
            <a:off x="1051084" y="3052286"/>
            <a:ext cx="474511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User Registration &amp; Authentication</a:t>
            </a:r>
            <a:endParaRPr lang="en-US" sz="2200" dirty="0"/>
          </a:p>
        </p:txBody>
      </p:sp>
      <p:sp>
        <p:nvSpPr>
          <p:cNvPr id="8" name="Text 5"/>
          <p:cNvSpPr/>
          <p:nvPr/>
        </p:nvSpPr>
        <p:spPr>
          <a:xfrm>
            <a:off x="1051084" y="3542705"/>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Secure signup and login for attendees and organizers with JWT-based token authentication</a:t>
            </a:r>
            <a:endParaRPr lang="en-US" sz="1750" dirty="0"/>
          </a:p>
        </p:txBody>
      </p:sp>
      <p:sp>
        <p:nvSpPr>
          <p:cNvPr id="9" name="Shape 6"/>
          <p:cNvSpPr/>
          <p:nvPr/>
        </p:nvSpPr>
        <p:spPr>
          <a:xfrm>
            <a:off x="7428548" y="2485311"/>
            <a:ext cx="6408063" cy="2040493"/>
          </a:xfrm>
          <a:prstGeom prst="roundRect">
            <a:avLst>
              <a:gd name="adj" fmla="val 7170"/>
            </a:avLst>
          </a:prstGeom>
          <a:solidFill>
            <a:srgbClr val="FFFFFF"/>
          </a:solidFill>
          <a:ln/>
        </p:spPr>
      </p:sp>
      <p:sp>
        <p:nvSpPr>
          <p:cNvPr id="10" name="Shape 7"/>
          <p:cNvSpPr/>
          <p:nvPr/>
        </p:nvSpPr>
        <p:spPr>
          <a:xfrm>
            <a:off x="7428548" y="2454831"/>
            <a:ext cx="6408063" cy="121920"/>
          </a:xfrm>
          <a:prstGeom prst="roundRect">
            <a:avLst>
              <a:gd name="adj" fmla="val 27907"/>
            </a:avLst>
          </a:prstGeom>
          <a:solidFill>
            <a:srgbClr val="1C9770"/>
          </a:solidFill>
          <a:ln/>
        </p:spPr>
      </p:sp>
      <p:sp>
        <p:nvSpPr>
          <p:cNvPr id="11" name="Shape 8"/>
          <p:cNvSpPr/>
          <p:nvPr/>
        </p:nvSpPr>
        <p:spPr>
          <a:xfrm>
            <a:off x="10292298" y="2145149"/>
            <a:ext cx="680442" cy="680442"/>
          </a:xfrm>
          <a:prstGeom prst="roundRect">
            <a:avLst>
              <a:gd name="adj" fmla="val 134383"/>
            </a:avLst>
          </a:prstGeom>
          <a:solidFill>
            <a:srgbClr val="1C9770"/>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6371" y="2349222"/>
            <a:ext cx="272177" cy="272177"/>
          </a:xfrm>
          <a:prstGeom prst="rect">
            <a:avLst/>
          </a:prstGeom>
        </p:spPr>
      </p:pic>
      <p:sp>
        <p:nvSpPr>
          <p:cNvPr id="13" name="Text 9"/>
          <p:cNvSpPr/>
          <p:nvPr/>
        </p:nvSpPr>
        <p:spPr>
          <a:xfrm>
            <a:off x="7685842" y="3052286"/>
            <a:ext cx="4170998"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Event Creation &amp; Management</a:t>
            </a:r>
            <a:endParaRPr lang="en-US" sz="2200" dirty="0"/>
          </a:p>
        </p:txBody>
      </p:sp>
      <p:sp>
        <p:nvSpPr>
          <p:cNvPr id="14" name="Text 10"/>
          <p:cNvSpPr/>
          <p:nvPr/>
        </p:nvSpPr>
        <p:spPr>
          <a:xfrm>
            <a:off x="7685842" y="3542705"/>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Organizers can create, update, and manage events with details like date, venue, and description</a:t>
            </a:r>
            <a:endParaRPr lang="en-US" sz="1750" dirty="0"/>
          </a:p>
        </p:txBody>
      </p:sp>
      <p:sp>
        <p:nvSpPr>
          <p:cNvPr id="15" name="Shape 11"/>
          <p:cNvSpPr/>
          <p:nvPr/>
        </p:nvSpPr>
        <p:spPr>
          <a:xfrm>
            <a:off x="793790" y="5092779"/>
            <a:ext cx="6407944" cy="2040493"/>
          </a:xfrm>
          <a:prstGeom prst="roundRect">
            <a:avLst>
              <a:gd name="adj" fmla="val 7170"/>
            </a:avLst>
          </a:prstGeom>
          <a:solidFill>
            <a:srgbClr val="FFFFFF"/>
          </a:solidFill>
          <a:ln/>
        </p:spPr>
      </p:sp>
      <p:sp>
        <p:nvSpPr>
          <p:cNvPr id="16" name="Shape 12"/>
          <p:cNvSpPr/>
          <p:nvPr/>
        </p:nvSpPr>
        <p:spPr>
          <a:xfrm>
            <a:off x="793790" y="5062299"/>
            <a:ext cx="6407944" cy="121920"/>
          </a:xfrm>
          <a:prstGeom prst="roundRect">
            <a:avLst>
              <a:gd name="adj" fmla="val 27907"/>
            </a:avLst>
          </a:prstGeom>
          <a:solidFill>
            <a:srgbClr val="1C9770"/>
          </a:solidFill>
          <a:ln/>
        </p:spPr>
      </p:sp>
      <p:sp>
        <p:nvSpPr>
          <p:cNvPr id="17" name="Shape 13"/>
          <p:cNvSpPr/>
          <p:nvPr/>
        </p:nvSpPr>
        <p:spPr>
          <a:xfrm>
            <a:off x="3657540" y="4752618"/>
            <a:ext cx="680442" cy="680442"/>
          </a:xfrm>
          <a:prstGeom prst="roundRect">
            <a:avLst>
              <a:gd name="adj" fmla="val 134383"/>
            </a:avLst>
          </a:prstGeom>
          <a:solidFill>
            <a:srgbClr val="1C9770"/>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1614" y="4956691"/>
            <a:ext cx="272177" cy="272177"/>
          </a:xfrm>
          <a:prstGeom prst="rect">
            <a:avLst/>
          </a:prstGeom>
        </p:spPr>
      </p:pic>
      <p:sp>
        <p:nvSpPr>
          <p:cNvPr id="19" name="Text 14"/>
          <p:cNvSpPr/>
          <p:nvPr/>
        </p:nvSpPr>
        <p:spPr>
          <a:xfrm>
            <a:off x="1051084" y="5659755"/>
            <a:ext cx="3539371"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Event Booking &amp; Ticketing</a:t>
            </a:r>
            <a:endParaRPr lang="en-US" sz="2200" dirty="0"/>
          </a:p>
        </p:txBody>
      </p:sp>
      <p:sp>
        <p:nvSpPr>
          <p:cNvPr id="20" name="Text 15"/>
          <p:cNvSpPr/>
          <p:nvPr/>
        </p:nvSpPr>
        <p:spPr>
          <a:xfrm>
            <a:off x="1051084" y="6150173"/>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Attendees can browse events, book tickets, and receive instant confirmations</a:t>
            </a:r>
            <a:endParaRPr lang="en-US" sz="1750" dirty="0"/>
          </a:p>
        </p:txBody>
      </p:sp>
      <p:sp>
        <p:nvSpPr>
          <p:cNvPr id="21" name="Shape 16"/>
          <p:cNvSpPr/>
          <p:nvPr/>
        </p:nvSpPr>
        <p:spPr>
          <a:xfrm>
            <a:off x="7428548" y="5092779"/>
            <a:ext cx="6408063" cy="2040493"/>
          </a:xfrm>
          <a:prstGeom prst="roundRect">
            <a:avLst>
              <a:gd name="adj" fmla="val 7170"/>
            </a:avLst>
          </a:prstGeom>
          <a:solidFill>
            <a:srgbClr val="FFFFFF"/>
          </a:solidFill>
          <a:ln/>
        </p:spPr>
      </p:sp>
      <p:sp>
        <p:nvSpPr>
          <p:cNvPr id="22" name="Shape 17"/>
          <p:cNvSpPr/>
          <p:nvPr/>
        </p:nvSpPr>
        <p:spPr>
          <a:xfrm>
            <a:off x="7428548" y="5062299"/>
            <a:ext cx="6408063" cy="121920"/>
          </a:xfrm>
          <a:prstGeom prst="roundRect">
            <a:avLst>
              <a:gd name="adj" fmla="val 27907"/>
            </a:avLst>
          </a:prstGeom>
          <a:solidFill>
            <a:srgbClr val="1C9770"/>
          </a:solidFill>
          <a:ln/>
        </p:spPr>
      </p:sp>
      <p:sp>
        <p:nvSpPr>
          <p:cNvPr id="23" name="Shape 18"/>
          <p:cNvSpPr/>
          <p:nvPr/>
        </p:nvSpPr>
        <p:spPr>
          <a:xfrm>
            <a:off x="10292298" y="4752618"/>
            <a:ext cx="680442" cy="680442"/>
          </a:xfrm>
          <a:prstGeom prst="roundRect">
            <a:avLst>
              <a:gd name="adj" fmla="val 134383"/>
            </a:avLst>
          </a:prstGeom>
          <a:solidFill>
            <a:srgbClr val="1C9770"/>
          </a:solidFill>
          <a:ln/>
        </p:spPr>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6371" y="4956691"/>
            <a:ext cx="272177" cy="272177"/>
          </a:xfrm>
          <a:prstGeom prst="rect">
            <a:avLst/>
          </a:prstGeom>
        </p:spPr>
      </p:pic>
      <p:sp>
        <p:nvSpPr>
          <p:cNvPr id="25" name="Text 19"/>
          <p:cNvSpPr/>
          <p:nvPr/>
        </p:nvSpPr>
        <p:spPr>
          <a:xfrm>
            <a:off x="7685842" y="56597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Search &amp; Filters</a:t>
            </a:r>
            <a:endParaRPr lang="en-US" sz="2200" dirty="0"/>
          </a:p>
        </p:txBody>
      </p:sp>
      <p:sp>
        <p:nvSpPr>
          <p:cNvPr id="26" name="Text 20"/>
          <p:cNvSpPr/>
          <p:nvPr/>
        </p:nvSpPr>
        <p:spPr>
          <a:xfrm>
            <a:off x="7685842" y="6150173"/>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Users can search events by category, date, or location and apply filters for easy navigation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4616"/>
            <a:ext cx="4252913" cy="531614"/>
          </a:xfrm>
          <a:prstGeom prst="rect">
            <a:avLst/>
          </a:prstGeom>
          <a:noFill/>
          <a:ln/>
        </p:spPr>
        <p:txBody>
          <a:bodyPr wrap="none" lIns="0" tIns="0" rIns="0" bIns="0" rtlCol="0" anchor="t"/>
          <a:lstStyle/>
          <a:p>
            <a:pPr marL="0" indent="0" algn="l">
              <a:lnSpc>
                <a:spcPts val="4150"/>
              </a:lnSpc>
              <a:buNone/>
            </a:pPr>
            <a:r>
              <a:rPr lang="en-US" sz="3300" dirty="0">
                <a:solidFill>
                  <a:srgbClr val="030303"/>
                </a:solidFill>
                <a:latin typeface="DM Sans Semi Bold" pitchFamily="34" charset="0"/>
                <a:ea typeface="DM Sans Semi Bold" pitchFamily="34" charset="-122"/>
                <a:cs typeface="DM Sans Semi Bold" pitchFamily="34" charset="-120"/>
              </a:rPr>
              <a:t>System Flow Chart</a:t>
            </a:r>
            <a:endParaRPr lang="en-US" sz="3300" dirty="0"/>
          </a:p>
        </p:txBody>
      </p:sp>
      <p:pic>
        <p:nvPicPr>
          <p:cNvPr id="3" name="Image 0" descr="preencoded.png"/>
          <p:cNvPicPr>
            <a:picLocks noChangeAspect="1"/>
          </p:cNvPicPr>
          <p:nvPr/>
        </p:nvPicPr>
        <p:blipFill>
          <a:blip r:embed="rId3"/>
          <a:stretch>
            <a:fillRect/>
          </a:stretch>
        </p:blipFill>
        <p:spPr>
          <a:xfrm>
            <a:off x="1245961" y="1702666"/>
            <a:ext cx="3725942" cy="5590818"/>
          </a:xfrm>
          <a:prstGeom prst="rect">
            <a:avLst/>
          </a:prstGeom>
        </p:spPr>
      </p:pic>
      <p:sp>
        <p:nvSpPr>
          <p:cNvPr id="4" name="Text 1"/>
          <p:cNvSpPr/>
          <p:nvPr/>
        </p:nvSpPr>
        <p:spPr>
          <a:xfrm>
            <a:off x="6184463" y="1674376"/>
            <a:ext cx="7659648" cy="340162"/>
          </a:xfrm>
          <a:prstGeom prst="rect">
            <a:avLst/>
          </a:prstGeom>
          <a:noFill/>
          <a:ln/>
        </p:spPr>
        <p:txBody>
          <a:bodyPr wrap="none" lIns="0" tIns="0" rIns="0" bIns="0" rtlCol="0" anchor="t"/>
          <a:lstStyle/>
          <a:p>
            <a:pPr marL="0" indent="0" algn="l">
              <a:lnSpc>
                <a:spcPts val="2650"/>
              </a:lnSpc>
              <a:buNone/>
            </a:pPr>
            <a:r>
              <a:rPr lang="en-US" sz="1650" dirty="0">
                <a:solidFill>
                  <a:srgbClr val="464646"/>
                </a:solidFill>
                <a:latin typeface="Inter Medium" pitchFamily="34" charset="0"/>
                <a:ea typeface="Inter Medium" pitchFamily="34" charset="-122"/>
                <a:cs typeface="Inter Medium" pitchFamily="34" charset="-120"/>
              </a:rPr>
              <a:t>User Journey Flow</a:t>
            </a:r>
            <a:endParaRPr lang="en-US" sz="1650" dirty="0"/>
          </a:p>
        </p:txBody>
      </p:sp>
      <p:sp>
        <p:nvSpPr>
          <p:cNvPr id="5" name="Text 2"/>
          <p:cNvSpPr/>
          <p:nvPr/>
        </p:nvSpPr>
        <p:spPr>
          <a:xfrm>
            <a:off x="6184463" y="2167533"/>
            <a:ext cx="7659648" cy="680323"/>
          </a:xfrm>
          <a:prstGeom prst="rect">
            <a:avLst/>
          </a:prstGeom>
          <a:noFill/>
          <a:ln/>
        </p:spPr>
        <p:txBody>
          <a:bodyPr wrap="square" lIns="0" tIns="0" rIns="0" bIns="0" rtlCol="0" anchor="t"/>
          <a:lstStyle/>
          <a:p>
            <a:pPr marL="0" indent="0" algn="l">
              <a:lnSpc>
                <a:spcPts val="2650"/>
              </a:lnSpc>
              <a:buNone/>
            </a:pPr>
            <a:r>
              <a:rPr lang="en-US" sz="1650" dirty="0">
                <a:solidFill>
                  <a:srgbClr val="464646"/>
                </a:solidFill>
                <a:latin typeface="Inter Medium" pitchFamily="34" charset="0"/>
                <a:ea typeface="Inter Medium" pitchFamily="34" charset="-122"/>
                <a:cs typeface="Inter Medium" pitchFamily="34" charset="-120"/>
              </a:rPr>
              <a:t>The flow chart illustrates the complete user journey through the EventMate platform, from initial registration to event management.</a:t>
            </a:r>
            <a:endParaRPr lang="en-US" sz="1650" dirty="0"/>
          </a:p>
        </p:txBody>
      </p:sp>
      <p:sp>
        <p:nvSpPr>
          <p:cNvPr id="6" name="Text 3"/>
          <p:cNvSpPr/>
          <p:nvPr/>
        </p:nvSpPr>
        <p:spPr>
          <a:xfrm>
            <a:off x="6184463" y="3000851"/>
            <a:ext cx="7659648" cy="340162"/>
          </a:xfrm>
          <a:prstGeom prst="rect">
            <a:avLst/>
          </a:prstGeom>
          <a:noFill/>
          <a:ln/>
        </p:spPr>
        <p:txBody>
          <a:bodyPr wrap="none" lIns="0" tIns="0" rIns="0" bIns="0" rtlCol="0" anchor="t"/>
          <a:lstStyle/>
          <a:p>
            <a:pPr marL="342900" indent="-342900" algn="l">
              <a:lnSpc>
                <a:spcPts val="2100"/>
              </a:lnSpc>
              <a:buSzPct val="100000"/>
              <a:buFont typeface="+mj-lt"/>
              <a:buAutoNum type="arabicPeriod"/>
            </a:pPr>
            <a:r>
              <a:rPr lang="en-US" sz="1300" dirty="0">
                <a:solidFill>
                  <a:srgbClr val="464646"/>
                </a:solidFill>
                <a:latin typeface="Inter Medium" pitchFamily="34" charset="0"/>
                <a:ea typeface="Inter Medium" pitchFamily="34" charset="-122"/>
                <a:cs typeface="Inter Medium" pitchFamily="34" charset="-120"/>
              </a:rPr>
              <a:t>User registers or logs into the system</a:t>
            </a:r>
            <a:endParaRPr lang="en-US" sz="1300" dirty="0"/>
          </a:p>
        </p:txBody>
      </p:sp>
      <p:sp>
        <p:nvSpPr>
          <p:cNvPr id="7" name="Text 4"/>
          <p:cNvSpPr/>
          <p:nvPr/>
        </p:nvSpPr>
        <p:spPr>
          <a:xfrm>
            <a:off x="6184463" y="3400544"/>
            <a:ext cx="7659648" cy="340162"/>
          </a:xfrm>
          <a:prstGeom prst="rect">
            <a:avLst/>
          </a:prstGeom>
          <a:noFill/>
          <a:ln/>
        </p:spPr>
        <p:txBody>
          <a:bodyPr wrap="none" lIns="0" tIns="0" rIns="0" bIns="0" rtlCol="0" anchor="t"/>
          <a:lstStyle/>
          <a:p>
            <a:pPr marL="342900" indent="-342900" algn="l">
              <a:lnSpc>
                <a:spcPts val="2100"/>
              </a:lnSpc>
              <a:buSzPct val="100000"/>
              <a:buFont typeface="+mj-lt"/>
              <a:buAutoNum type="arabicPeriod" startAt="2"/>
            </a:pPr>
            <a:r>
              <a:rPr lang="en-US" sz="1300" dirty="0">
                <a:solidFill>
                  <a:srgbClr val="464646"/>
                </a:solidFill>
                <a:latin typeface="Inter Medium" pitchFamily="34" charset="0"/>
                <a:ea typeface="Inter Medium" pitchFamily="34" charset="-122"/>
                <a:cs typeface="Inter Medium" pitchFamily="34" charset="-120"/>
              </a:rPr>
              <a:t>Authentication is verified via Spring Boot backend</a:t>
            </a:r>
            <a:endParaRPr lang="en-US" sz="1300" dirty="0"/>
          </a:p>
        </p:txBody>
      </p:sp>
      <p:sp>
        <p:nvSpPr>
          <p:cNvPr id="8" name="Text 5"/>
          <p:cNvSpPr/>
          <p:nvPr/>
        </p:nvSpPr>
        <p:spPr>
          <a:xfrm>
            <a:off x="6184463" y="3800237"/>
            <a:ext cx="7659648" cy="340162"/>
          </a:xfrm>
          <a:prstGeom prst="rect">
            <a:avLst/>
          </a:prstGeom>
          <a:noFill/>
          <a:ln/>
        </p:spPr>
        <p:txBody>
          <a:bodyPr wrap="none" lIns="0" tIns="0" rIns="0" bIns="0" rtlCol="0" anchor="t"/>
          <a:lstStyle/>
          <a:p>
            <a:pPr marL="342900" indent="-342900" algn="l">
              <a:lnSpc>
                <a:spcPts val="2100"/>
              </a:lnSpc>
              <a:buSzPct val="100000"/>
              <a:buFont typeface="+mj-lt"/>
              <a:buAutoNum type="arabicPeriod" startAt="3"/>
            </a:pPr>
            <a:r>
              <a:rPr lang="en-US" sz="1300" dirty="0">
                <a:solidFill>
                  <a:srgbClr val="464646"/>
                </a:solidFill>
                <a:latin typeface="Inter Medium" pitchFamily="34" charset="0"/>
                <a:ea typeface="Inter Medium" pitchFamily="34" charset="-122"/>
                <a:cs typeface="Inter Medium" pitchFamily="34" charset="-120"/>
              </a:rPr>
              <a:t>User accesses dashboard to view or create events</a:t>
            </a:r>
            <a:endParaRPr lang="en-US" sz="1300" dirty="0"/>
          </a:p>
        </p:txBody>
      </p:sp>
      <p:sp>
        <p:nvSpPr>
          <p:cNvPr id="9" name="Text 6"/>
          <p:cNvSpPr/>
          <p:nvPr/>
        </p:nvSpPr>
        <p:spPr>
          <a:xfrm>
            <a:off x="6184463" y="4199930"/>
            <a:ext cx="7659648" cy="340162"/>
          </a:xfrm>
          <a:prstGeom prst="rect">
            <a:avLst/>
          </a:prstGeom>
          <a:noFill/>
          <a:ln/>
        </p:spPr>
        <p:txBody>
          <a:bodyPr wrap="none" lIns="0" tIns="0" rIns="0" bIns="0" rtlCol="0" anchor="t"/>
          <a:lstStyle/>
          <a:p>
            <a:pPr marL="342900" indent="-342900" algn="l">
              <a:lnSpc>
                <a:spcPts val="2100"/>
              </a:lnSpc>
              <a:buSzPct val="100000"/>
              <a:buFont typeface="+mj-lt"/>
              <a:buAutoNum type="arabicPeriod" startAt="4"/>
            </a:pPr>
            <a:r>
              <a:rPr lang="en-US" sz="1300" dirty="0">
                <a:solidFill>
                  <a:srgbClr val="464646"/>
                </a:solidFill>
                <a:latin typeface="Inter Medium" pitchFamily="34" charset="0"/>
                <a:ea typeface="Inter Medium" pitchFamily="34" charset="-122"/>
                <a:cs typeface="Inter Medium" pitchFamily="34" charset="-120"/>
              </a:rPr>
              <a:t>Event data is stored and retrieved from MySQL database</a:t>
            </a:r>
            <a:endParaRPr lang="en-US" sz="1300" dirty="0"/>
          </a:p>
        </p:txBody>
      </p:sp>
      <p:sp>
        <p:nvSpPr>
          <p:cNvPr id="10" name="Text 7"/>
          <p:cNvSpPr/>
          <p:nvPr/>
        </p:nvSpPr>
        <p:spPr>
          <a:xfrm>
            <a:off x="6184463" y="4599623"/>
            <a:ext cx="7659648" cy="340162"/>
          </a:xfrm>
          <a:prstGeom prst="rect">
            <a:avLst/>
          </a:prstGeom>
          <a:noFill/>
          <a:ln/>
        </p:spPr>
        <p:txBody>
          <a:bodyPr wrap="none" lIns="0" tIns="0" rIns="0" bIns="0" rtlCol="0" anchor="t"/>
          <a:lstStyle/>
          <a:p>
            <a:pPr marL="342900" indent="-342900" algn="l">
              <a:lnSpc>
                <a:spcPts val="2100"/>
              </a:lnSpc>
              <a:buSzPct val="100000"/>
              <a:buFont typeface="+mj-lt"/>
              <a:buAutoNum type="arabicPeriod" startAt="5"/>
            </a:pPr>
            <a:r>
              <a:rPr lang="en-US" sz="1300" dirty="0">
                <a:solidFill>
                  <a:srgbClr val="464646"/>
                </a:solidFill>
                <a:latin typeface="Inter Medium" pitchFamily="34" charset="0"/>
                <a:ea typeface="Inter Medium" pitchFamily="34" charset="-122"/>
                <a:cs typeface="Inter Medium" pitchFamily="34" charset="-120"/>
              </a:rPr>
              <a:t>Users can book, manage, or update event information</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FC0A99-4DA8-4243-8DB0-B02E71242C0A}"/>
              </a:ext>
            </a:extLst>
          </p:cNvPr>
          <p:cNvPicPr>
            <a:picLocks noChangeAspect="1"/>
          </p:cNvPicPr>
          <p:nvPr/>
        </p:nvPicPr>
        <p:blipFill>
          <a:blip r:embed="rId3"/>
          <a:stretch>
            <a:fillRect/>
          </a:stretch>
        </p:blipFill>
        <p:spPr>
          <a:xfrm>
            <a:off x="1447801" y="708779"/>
            <a:ext cx="11210924" cy="3878103"/>
          </a:xfrm>
          <a:prstGeom prst="rect">
            <a:avLst/>
          </a:prstGeom>
        </p:spPr>
      </p:pic>
      <p:sp>
        <p:nvSpPr>
          <p:cNvPr id="11" name="Text 0">
            <a:extLst>
              <a:ext uri="{FF2B5EF4-FFF2-40B4-BE49-F238E27FC236}">
                <a16:creationId xmlns:a16="http://schemas.microsoft.com/office/drawing/2014/main" id="{9248F74A-9624-4294-B3BA-89AB09F482A0}"/>
              </a:ext>
            </a:extLst>
          </p:cNvPr>
          <p:cNvSpPr/>
          <p:nvPr/>
        </p:nvSpPr>
        <p:spPr>
          <a:xfrm>
            <a:off x="4837515" y="0"/>
            <a:ext cx="4268404"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Client Interface</a:t>
            </a:r>
            <a:endParaRPr lang="en-US" sz="4450" dirty="0"/>
          </a:p>
        </p:txBody>
      </p:sp>
      <p:pic>
        <p:nvPicPr>
          <p:cNvPr id="12" name="Image 1" descr="preencoded.png">
            <a:extLst>
              <a:ext uri="{FF2B5EF4-FFF2-40B4-BE49-F238E27FC236}">
                <a16:creationId xmlns:a16="http://schemas.microsoft.com/office/drawing/2014/main" id="{F4AE6202-7F6F-4EB4-8746-6A4215A72041}"/>
              </a:ext>
            </a:extLst>
          </p:cNvPr>
          <p:cNvPicPr>
            <a:picLocks noChangeAspect="1"/>
          </p:cNvPicPr>
          <p:nvPr/>
        </p:nvPicPr>
        <p:blipFill>
          <a:blip r:embed="rId4"/>
          <a:stretch>
            <a:fillRect/>
          </a:stretch>
        </p:blipFill>
        <p:spPr>
          <a:xfrm>
            <a:off x="793790" y="4586883"/>
            <a:ext cx="4347567" cy="907256"/>
          </a:xfrm>
          <a:prstGeom prst="rect">
            <a:avLst/>
          </a:prstGeom>
        </p:spPr>
      </p:pic>
      <p:sp>
        <p:nvSpPr>
          <p:cNvPr id="13" name="Text 1">
            <a:extLst>
              <a:ext uri="{FF2B5EF4-FFF2-40B4-BE49-F238E27FC236}">
                <a16:creationId xmlns:a16="http://schemas.microsoft.com/office/drawing/2014/main" id="{E8615A3E-FF29-4A57-A02E-2D8F28B15935}"/>
              </a:ext>
            </a:extLst>
          </p:cNvPr>
          <p:cNvSpPr/>
          <p:nvPr/>
        </p:nvSpPr>
        <p:spPr>
          <a:xfrm>
            <a:off x="1020604" y="5720953"/>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464646"/>
                </a:solidFill>
                <a:latin typeface="Inter Medium" pitchFamily="34" charset="0"/>
                <a:ea typeface="Inter Medium" pitchFamily="34" charset="-122"/>
                <a:cs typeface="Inter Medium" pitchFamily="34" charset="-120"/>
              </a:rPr>
              <a:t>Intuitive Dashboard</a:t>
            </a:r>
            <a:endParaRPr lang="en-US" sz="2200" dirty="0"/>
          </a:p>
        </p:txBody>
      </p:sp>
      <p:sp>
        <p:nvSpPr>
          <p:cNvPr id="14" name="Text 2">
            <a:extLst>
              <a:ext uri="{FF2B5EF4-FFF2-40B4-BE49-F238E27FC236}">
                <a16:creationId xmlns:a16="http://schemas.microsoft.com/office/drawing/2014/main" id="{466050E8-1333-48EF-B318-21D4F3066A5B}"/>
              </a:ext>
            </a:extLst>
          </p:cNvPr>
          <p:cNvSpPr/>
          <p:nvPr/>
        </p:nvSpPr>
        <p:spPr>
          <a:xfrm>
            <a:off x="1020604" y="6211372"/>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Clean, user-friendly interface for easy event browsing and ticket booking</a:t>
            </a:r>
            <a:endParaRPr lang="en-US" sz="1750" dirty="0"/>
          </a:p>
        </p:txBody>
      </p:sp>
      <p:pic>
        <p:nvPicPr>
          <p:cNvPr id="15" name="Image 2" descr="preencoded.png">
            <a:extLst>
              <a:ext uri="{FF2B5EF4-FFF2-40B4-BE49-F238E27FC236}">
                <a16:creationId xmlns:a16="http://schemas.microsoft.com/office/drawing/2014/main" id="{788DC49C-8984-41FB-A904-2074EDEF8257}"/>
              </a:ext>
            </a:extLst>
          </p:cNvPr>
          <p:cNvPicPr>
            <a:picLocks noChangeAspect="1"/>
          </p:cNvPicPr>
          <p:nvPr/>
        </p:nvPicPr>
        <p:blipFill>
          <a:blip r:embed="rId5"/>
          <a:stretch>
            <a:fillRect/>
          </a:stretch>
        </p:blipFill>
        <p:spPr>
          <a:xfrm>
            <a:off x="5141357" y="4586883"/>
            <a:ext cx="4347567" cy="907256"/>
          </a:xfrm>
          <a:prstGeom prst="rect">
            <a:avLst/>
          </a:prstGeom>
        </p:spPr>
      </p:pic>
      <p:sp>
        <p:nvSpPr>
          <p:cNvPr id="16" name="Text 3">
            <a:extLst>
              <a:ext uri="{FF2B5EF4-FFF2-40B4-BE49-F238E27FC236}">
                <a16:creationId xmlns:a16="http://schemas.microsoft.com/office/drawing/2014/main" id="{8631014F-7D6E-4998-8F14-48FE3F727BB8}"/>
              </a:ext>
            </a:extLst>
          </p:cNvPr>
          <p:cNvSpPr/>
          <p:nvPr/>
        </p:nvSpPr>
        <p:spPr>
          <a:xfrm>
            <a:off x="5368171" y="5720953"/>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464646"/>
                </a:solidFill>
                <a:latin typeface="Inter Medium" pitchFamily="34" charset="0"/>
                <a:ea typeface="Inter Medium" pitchFamily="34" charset="-122"/>
                <a:cs typeface="Inter Medium" pitchFamily="34" charset="-120"/>
              </a:rPr>
              <a:t>Real-time Updates</a:t>
            </a:r>
            <a:endParaRPr lang="en-US" sz="2200" dirty="0"/>
          </a:p>
        </p:txBody>
      </p:sp>
      <p:sp>
        <p:nvSpPr>
          <p:cNvPr id="17" name="Text 4">
            <a:extLst>
              <a:ext uri="{FF2B5EF4-FFF2-40B4-BE49-F238E27FC236}">
                <a16:creationId xmlns:a16="http://schemas.microsoft.com/office/drawing/2014/main" id="{DD46FC07-6B7D-405B-B938-F2824A884E34}"/>
              </a:ext>
            </a:extLst>
          </p:cNvPr>
          <p:cNvSpPr/>
          <p:nvPr/>
        </p:nvSpPr>
        <p:spPr>
          <a:xfrm>
            <a:off x="5368171" y="621137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Instant notifications and event changes displayed dynamically</a:t>
            </a:r>
            <a:endParaRPr lang="en-US" sz="1750" dirty="0"/>
          </a:p>
        </p:txBody>
      </p:sp>
      <p:pic>
        <p:nvPicPr>
          <p:cNvPr id="18" name="Image 3" descr="preencoded.png">
            <a:extLst>
              <a:ext uri="{FF2B5EF4-FFF2-40B4-BE49-F238E27FC236}">
                <a16:creationId xmlns:a16="http://schemas.microsoft.com/office/drawing/2014/main" id="{D4108A42-B664-4D6A-8597-58927F9DCB08}"/>
              </a:ext>
            </a:extLst>
          </p:cNvPr>
          <p:cNvPicPr>
            <a:picLocks noChangeAspect="1"/>
          </p:cNvPicPr>
          <p:nvPr/>
        </p:nvPicPr>
        <p:blipFill>
          <a:blip r:embed="rId6"/>
          <a:stretch>
            <a:fillRect/>
          </a:stretch>
        </p:blipFill>
        <p:spPr>
          <a:xfrm>
            <a:off x="9488924" y="4586883"/>
            <a:ext cx="4347567" cy="907256"/>
          </a:xfrm>
          <a:prstGeom prst="rect">
            <a:avLst/>
          </a:prstGeom>
        </p:spPr>
      </p:pic>
      <p:sp>
        <p:nvSpPr>
          <p:cNvPr id="19" name="Text 5">
            <a:extLst>
              <a:ext uri="{FF2B5EF4-FFF2-40B4-BE49-F238E27FC236}">
                <a16:creationId xmlns:a16="http://schemas.microsoft.com/office/drawing/2014/main" id="{957B6B71-1D9D-413D-9AFE-C5EAB4830D8D}"/>
              </a:ext>
            </a:extLst>
          </p:cNvPr>
          <p:cNvSpPr/>
          <p:nvPr/>
        </p:nvSpPr>
        <p:spPr>
          <a:xfrm>
            <a:off x="9715738" y="5720953"/>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464646"/>
                </a:solidFill>
                <a:latin typeface="Inter Medium" pitchFamily="34" charset="0"/>
                <a:ea typeface="Inter Medium" pitchFamily="34" charset="-122"/>
                <a:cs typeface="Inter Medium" pitchFamily="34" charset="-120"/>
              </a:rPr>
              <a:t>Responsive Design</a:t>
            </a:r>
            <a:endParaRPr lang="en-US" sz="2200" dirty="0"/>
          </a:p>
        </p:txBody>
      </p:sp>
      <p:sp>
        <p:nvSpPr>
          <p:cNvPr id="20" name="Text 6">
            <a:extLst>
              <a:ext uri="{FF2B5EF4-FFF2-40B4-BE49-F238E27FC236}">
                <a16:creationId xmlns:a16="http://schemas.microsoft.com/office/drawing/2014/main" id="{05B2F344-E750-473D-B641-EA4A2DF73A2F}"/>
              </a:ext>
            </a:extLst>
          </p:cNvPr>
          <p:cNvSpPr/>
          <p:nvPr/>
        </p:nvSpPr>
        <p:spPr>
          <a:xfrm>
            <a:off x="9715738" y="621137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Optimized experience across desktop, tablet, and mobile devices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351853" y="335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Vendor Interface</a:t>
            </a:r>
            <a:endParaRPr lang="en-US" sz="4450" dirty="0"/>
          </a:p>
        </p:txBody>
      </p:sp>
      <p:pic>
        <p:nvPicPr>
          <p:cNvPr id="4" name="Image 1" descr="preencoded.png"/>
          <p:cNvPicPr>
            <a:picLocks noChangeAspect="1"/>
          </p:cNvPicPr>
          <p:nvPr/>
        </p:nvPicPr>
        <p:blipFill>
          <a:blip r:embed="rId3"/>
          <a:stretch>
            <a:fillRect/>
          </a:stretch>
        </p:blipFill>
        <p:spPr>
          <a:xfrm>
            <a:off x="793790" y="4586883"/>
            <a:ext cx="4347567" cy="907256"/>
          </a:xfrm>
          <a:prstGeom prst="rect">
            <a:avLst/>
          </a:prstGeom>
        </p:spPr>
      </p:pic>
      <p:sp>
        <p:nvSpPr>
          <p:cNvPr id="5" name="Text 1"/>
          <p:cNvSpPr/>
          <p:nvPr/>
        </p:nvSpPr>
        <p:spPr>
          <a:xfrm>
            <a:off x="1020604" y="572095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Create Events</a:t>
            </a:r>
            <a:endParaRPr lang="en-US" sz="2200" b="1" dirty="0"/>
          </a:p>
        </p:txBody>
      </p:sp>
      <p:sp>
        <p:nvSpPr>
          <p:cNvPr id="6" name="Text 2"/>
          <p:cNvSpPr/>
          <p:nvPr/>
        </p:nvSpPr>
        <p:spPr>
          <a:xfrm>
            <a:off x="1020604" y="6211372"/>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Add new events with comprehensive details and scheduling</a:t>
            </a:r>
            <a:endParaRPr lang="en-US" sz="1750" dirty="0"/>
          </a:p>
        </p:txBody>
      </p:sp>
      <p:pic>
        <p:nvPicPr>
          <p:cNvPr id="7" name="Image 2" descr="preencoded.png"/>
          <p:cNvPicPr>
            <a:picLocks noChangeAspect="1"/>
          </p:cNvPicPr>
          <p:nvPr/>
        </p:nvPicPr>
        <p:blipFill>
          <a:blip r:embed="rId4"/>
          <a:stretch>
            <a:fillRect/>
          </a:stretch>
        </p:blipFill>
        <p:spPr>
          <a:xfrm>
            <a:off x="5141357" y="4586883"/>
            <a:ext cx="4347567" cy="907256"/>
          </a:xfrm>
          <a:prstGeom prst="rect">
            <a:avLst/>
          </a:prstGeom>
        </p:spPr>
      </p:pic>
      <p:sp>
        <p:nvSpPr>
          <p:cNvPr id="8" name="Text 3"/>
          <p:cNvSpPr/>
          <p:nvPr/>
        </p:nvSpPr>
        <p:spPr>
          <a:xfrm>
            <a:off x="5368171" y="572095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Manage &amp; Update</a:t>
            </a:r>
            <a:endParaRPr lang="en-US" sz="2200" b="1" dirty="0"/>
          </a:p>
        </p:txBody>
      </p:sp>
      <p:sp>
        <p:nvSpPr>
          <p:cNvPr id="9" name="Text 4"/>
          <p:cNvSpPr/>
          <p:nvPr/>
        </p:nvSpPr>
        <p:spPr>
          <a:xfrm>
            <a:off x="5368171" y="621137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Edit event information and manage attendee bookings</a:t>
            </a:r>
            <a:endParaRPr lang="en-US" sz="1750" dirty="0"/>
          </a:p>
        </p:txBody>
      </p:sp>
      <p:pic>
        <p:nvPicPr>
          <p:cNvPr id="10" name="Image 3" descr="preencoded.png"/>
          <p:cNvPicPr>
            <a:picLocks noChangeAspect="1"/>
          </p:cNvPicPr>
          <p:nvPr/>
        </p:nvPicPr>
        <p:blipFill>
          <a:blip r:embed="rId5"/>
          <a:stretch>
            <a:fillRect/>
          </a:stretch>
        </p:blipFill>
        <p:spPr>
          <a:xfrm>
            <a:off x="9488924" y="4586883"/>
            <a:ext cx="4347567" cy="907256"/>
          </a:xfrm>
          <a:prstGeom prst="rect">
            <a:avLst/>
          </a:prstGeom>
        </p:spPr>
      </p:pic>
      <p:sp>
        <p:nvSpPr>
          <p:cNvPr id="11" name="Text 5"/>
          <p:cNvSpPr/>
          <p:nvPr/>
        </p:nvSpPr>
        <p:spPr>
          <a:xfrm>
            <a:off x="9715738" y="572095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Track Performance</a:t>
            </a:r>
            <a:endParaRPr lang="en-US" sz="2200" b="1" dirty="0"/>
          </a:p>
        </p:txBody>
      </p:sp>
      <p:sp>
        <p:nvSpPr>
          <p:cNvPr id="12" name="Text 6"/>
          <p:cNvSpPr/>
          <p:nvPr/>
        </p:nvSpPr>
        <p:spPr>
          <a:xfrm>
            <a:off x="9715738" y="621137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Monitor event metrics and attendee engagement</a:t>
            </a:r>
            <a:endParaRPr lang="en-US" sz="1750" dirty="0"/>
          </a:p>
        </p:txBody>
      </p:sp>
      <p:pic>
        <p:nvPicPr>
          <p:cNvPr id="13" name="Picture 12">
            <a:extLst>
              <a:ext uri="{FF2B5EF4-FFF2-40B4-BE49-F238E27FC236}">
                <a16:creationId xmlns:a16="http://schemas.microsoft.com/office/drawing/2014/main" id="{F207B958-4E59-4BA3-A939-CBB885ECD0E3}"/>
              </a:ext>
            </a:extLst>
          </p:cNvPr>
          <p:cNvPicPr>
            <a:picLocks noChangeAspect="1"/>
          </p:cNvPicPr>
          <p:nvPr/>
        </p:nvPicPr>
        <p:blipFill>
          <a:blip r:embed="rId6"/>
          <a:stretch>
            <a:fillRect/>
          </a:stretch>
        </p:blipFill>
        <p:spPr>
          <a:xfrm>
            <a:off x="793790" y="712136"/>
            <a:ext cx="13042701" cy="3818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71406"/>
            <a:ext cx="6784896" cy="531614"/>
          </a:xfrm>
          <a:prstGeom prst="rect">
            <a:avLst/>
          </a:prstGeom>
          <a:noFill/>
          <a:ln/>
        </p:spPr>
        <p:txBody>
          <a:bodyPr wrap="none" lIns="0" tIns="0" rIns="0" bIns="0" rtlCol="0" anchor="t"/>
          <a:lstStyle/>
          <a:p>
            <a:pPr marL="0" indent="0" algn="l">
              <a:lnSpc>
                <a:spcPts val="4150"/>
              </a:lnSpc>
              <a:buNone/>
            </a:pPr>
            <a:r>
              <a:rPr lang="en-US" sz="3300" dirty="0">
                <a:solidFill>
                  <a:srgbClr val="030303"/>
                </a:solidFill>
                <a:latin typeface="DM Sans Semi Bold" pitchFamily="34" charset="0"/>
                <a:ea typeface="DM Sans Semi Bold" pitchFamily="34" charset="-122"/>
                <a:cs typeface="DM Sans Semi Bold" pitchFamily="34" charset="-120"/>
              </a:rPr>
              <a:t>Spring Boot Database Integration</a:t>
            </a:r>
            <a:endParaRPr lang="en-US" sz="3300" dirty="0"/>
          </a:p>
        </p:txBody>
      </p:sp>
      <p:sp>
        <p:nvSpPr>
          <p:cNvPr id="3" name="Shape 1"/>
          <p:cNvSpPr/>
          <p:nvPr/>
        </p:nvSpPr>
        <p:spPr>
          <a:xfrm>
            <a:off x="7303770" y="1643182"/>
            <a:ext cx="22860" cy="5079206"/>
          </a:xfrm>
          <a:prstGeom prst="roundRect">
            <a:avLst>
              <a:gd name="adj" fmla="val 111628"/>
            </a:avLst>
          </a:prstGeom>
          <a:solidFill>
            <a:srgbClr val="D8D4D4"/>
          </a:solidFill>
          <a:ln/>
        </p:spPr>
      </p:sp>
      <p:sp>
        <p:nvSpPr>
          <p:cNvPr id="4" name="Shape 2"/>
          <p:cNvSpPr/>
          <p:nvPr/>
        </p:nvSpPr>
        <p:spPr>
          <a:xfrm>
            <a:off x="6636425" y="1823085"/>
            <a:ext cx="510302" cy="22860"/>
          </a:xfrm>
          <a:prstGeom prst="roundRect">
            <a:avLst>
              <a:gd name="adj" fmla="val 111628"/>
            </a:avLst>
          </a:prstGeom>
          <a:solidFill>
            <a:srgbClr val="D8D4D4"/>
          </a:solidFill>
          <a:ln/>
        </p:spPr>
      </p:sp>
      <p:sp>
        <p:nvSpPr>
          <p:cNvPr id="5" name="Shape 3"/>
          <p:cNvSpPr/>
          <p:nvPr/>
        </p:nvSpPr>
        <p:spPr>
          <a:xfrm>
            <a:off x="7123867" y="1643182"/>
            <a:ext cx="382667" cy="382667"/>
          </a:xfrm>
          <a:prstGeom prst="roundRect">
            <a:avLst>
              <a:gd name="adj" fmla="val 6669"/>
            </a:avLst>
          </a:prstGeom>
          <a:solidFill>
            <a:srgbClr val="F2EEEE"/>
          </a:solidFill>
          <a:ln/>
        </p:spPr>
      </p:sp>
      <p:sp>
        <p:nvSpPr>
          <p:cNvPr id="6" name="Text 4"/>
          <p:cNvSpPr/>
          <p:nvPr/>
        </p:nvSpPr>
        <p:spPr>
          <a:xfrm>
            <a:off x="7187625" y="1675031"/>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464646"/>
                </a:solidFill>
                <a:latin typeface="DM Sans Semi Bold" pitchFamily="34" charset="0"/>
                <a:ea typeface="DM Sans Semi Bold" pitchFamily="34" charset="-122"/>
                <a:cs typeface="DM Sans Semi Bold" pitchFamily="34" charset="-120"/>
              </a:rPr>
              <a:t>1</a:t>
            </a:r>
            <a:endParaRPr lang="en-US" sz="2000" dirty="0"/>
          </a:p>
        </p:txBody>
      </p:sp>
      <p:sp>
        <p:nvSpPr>
          <p:cNvPr id="7" name="Text 5"/>
          <p:cNvSpPr/>
          <p:nvPr/>
        </p:nvSpPr>
        <p:spPr>
          <a:xfrm>
            <a:off x="4338161" y="1701641"/>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Configuration Setup</a:t>
            </a:r>
            <a:endParaRPr lang="en-US" sz="1650" dirty="0"/>
          </a:p>
        </p:txBody>
      </p:sp>
      <p:sp>
        <p:nvSpPr>
          <p:cNvPr id="8" name="Text 6"/>
          <p:cNvSpPr/>
          <p:nvPr/>
        </p:nvSpPr>
        <p:spPr>
          <a:xfrm>
            <a:off x="793790" y="2069425"/>
            <a:ext cx="5670828" cy="544354"/>
          </a:xfrm>
          <a:prstGeom prst="rect">
            <a:avLst/>
          </a:prstGeom>
          <a:noFill/>
          <a:ln/>
        </p:spPr>
        <p:txBody>
          <a:bodyPr wrap="square" lIns="0" tIns="0" rIns="0" bIns="0" rtlCol="0" anchor="t"/>
          <a:lstStyle/>
          <a:p>
            <a:pPr marL="0" indent="0" algn="r">
              <a:lnSpc>
                <a:spcPts val="2100"/>
              </a:lnSpc>
              <a:buNone/>
            </a:pPr>
            <a:r>
              <a:rPr lang="en-US" sz="1300" dirty="0">
                <a:solidFill>
                  <a:srgbClr val="464646"/>
                </a:solidFill>
                <a:latin typeface="Inter Medium" pitchFamily="34" charset="0"/>
                <a:ea typeface="Inter Medium" pitchFamily="34" charset="-122"/>
                <a:cs typeface="Inter Medium" pitchFamily="34" charset="-120"/>
              </a:rPr>
              <a:t>Database URL, username, and password configured in application.properties file</a:t>
            </a:r>
            <a:endParaRPr lang="en-US" sz="1300" dirty="0"/>
          </a:p>
        </p:txBody>
      </p:sp>
      <p:sp>
        <p:nvSpPr>
          <p:cNvPr id="9" name="Shape 7"/>
          <p:cNvSpPr/>
          <p:nvPr/>
        </p:nvSpPr>
        <p:spPr>
          <a:xfrm>
            <a:off x="7483673" y="2843689"/>
            <a:ext cx="510302" cy="22860"/>
          </a:xfrm>
          <a:prstGeom prst="roundRect">
            <a:avLst>
              <a:gd name="adj" fmla="val 111628"/>
            </a:avLst>
          </a:prstGeom>
          <a:solidFill>
            <a:srgbClr val="D8D4D4"/>
          </a:solidFill>
          <a:ln/>
        </p:spPr>
      </p:sp>
      <p:sp>
        <p:nvSpPr>
          <p:cNvPr id="10" name="Shape 8"/>
          <p:cNvSpPr/>
          <p:nvPr/>
        </p:nvSpPr>
        <p:spPr>
          <a:xfrm>
            <a:off x="7123867" y="2663785"/>
            <a:ext cx="382667" cy="382667"/>
          </a:xfrm>
          <a:prstGeom prst="roundRect">
            <a:avLst>
              <a:gd name="adj" fmla="val 6669"/>
            </a:avLst>
          </a:prstGeom>
          <a:solidFill>
            <a:srgbClr val="F2EEEE"/>
          </a:solidFill>
          <a:ln/>
        </p:spPr>
      </p:sp>
      <p:sp>
        <p:nvSpPr>
          <p:cNvPr id="11" name="Text 9"/>
          <p:cNvSpPr/>
          <p:nvPr/>
        </p:nvSpPr>
        <p:spPr>
          <a:xfrm>
            <a:off x="7187625" y="2695635"/>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464646"/>
                </a:solidFill>
                <a:latin typeface="DM Sans Semi Bold" pitchFamily="34" charset="0"/>
                <a:ea typeface="DM Sans Semi Bold" pitchFamily="34" charset="-122"/>
                <a:cs typeface="DM Sans Semi Bold" pitchFamily="34" charset="-120"/>
              </a:rPr>
              <a:t>2</a:t>
            </a:r>
            <a:endParaRPr lang="en-US" sz="2000" dirty="0"/>
          </a:p>
        </p:txBody>
      </p:sp>
      <p:sp>
        <p:nvSpPr>
          <p:cNvPr id="12" name="Text 10"/>
          <p:cNvSpPr/>
          <p:nvPr/>
        </p:nvSpPr>
        <p:spPr>
          <a:xfrm>
            <a:off x="8165783" y="2722245"/>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Entity Mapping</a:t>
            </a:r>
            <a:endParaRPr lang="en-US" sz="1650" dirty="0"/>
          </a:p>
        </p:txBody>
      </p:sp>
      <p:sp>
        <p:nvSpPr>
          <p:cNvPr id="13" name="Text 11"/>
          <p:cNvSpPr/>
          <p:nvPr/>
        </p:nvSpPr>
        <p:spPr>
          <a:xfrm>
            <a:off x="8165783" y="3090029"/>
            <a:ext cx="5670828" cy="544354"/>
          </a:xfrm>
          <a:prstGeom prst="rect">
            <a:avLst/>
          </a:prstGeom>
          <a:noFill/>
          <a:ln/>
        </p:spPr>
        <p:txBody>
          <a:bodyPr wrap="square" lIns="0" tIns="0" rIns="0" bIns="0" rtlCol="0" anchor="t"/>
          <a:lstStyle/>
          <a:p>
            <a:pPr marL="0" indent="0" algn="l">
              <a:lnSpc>
                <a:spcPts val="2100"/>
              </a:lnSpc>
              <a:buNone/>
            </a:pPr>
            <a:r>
              <a:rPr lang="en-US" sz="1300" dirty="0">
                <a:solidFill>
                  <a:srgbClr val="464646"/>
                </a:solidFill>
                <a:latin typeface="Inter Medium" pitchFamily="34" charset="0"/>
                <a:ea typeface="Inter Medium" pitchFamily="34" charset="-122"/>
                <a:cs typeface="Inter Medium" pitchFamily="34" charset="-120"/>
              </a:rPr>
              <a:t>Each database table mapped to Java entity class with Spring Data JPA</a:t>
            </a:r>
            <a:endParaRPr lang="en-US" sz="1300" dirty="0"/>
          </a:p>
        </p:txBody>
      </p:sp>
      <p:sp>
        <p:nvSpPr>
          <p:cNvPr id="14" name="Shape 12"/>
          <p:cNvSpPr/>
          <p:nvPr/>
        </p:nvSpPr>
        <p:spPr>
          <a:xfrm>
            <a:off x="6636425" y="3723442"/>
            <a:ext cx="510302" cy="22860"/>
          </a:xfrm>
          <a:prstGeom prst="roundRect">
            <a:avLst>
              <a:gd name="adj" fmla="val 111628"/>
            </a:avLst>
          </a:prstGeom>
          <a:solidFill>
            <a:srgbClr val="D8D4D4"/>
          </a:solidFill>
          <a:ln/>
        </p:spPr>
      </p:sp>
      <p:sp>
        <p:nvSpPr>
          <p:cNvPr id="15" name="Shape 13"/>
          <p:cNvSpPr/>
          <p:nvPr/>
        </p:nvSpPr>
        <p:spPr>
          <a:xfrm>
            <a:off x="7123867" y="3543538"/>
            <a:ext cx="382667" cy="382667"/>
          </a:xfrm>
          <a:prstGeom prst="roundRect">
            <a:avLst>
              <a:gd name="adj" fmla="val 6669"/>
            </a:avLst>
          </a:prstGeom>
          <a:solidFill>
            <a:srgbClr val="F2EEEE"/>
          </a:solidFill>
          <a:ln/>
        </p:spPr>
      </p:sp>
      <p:sp>
        <p:nvSpPr>
          <p:cNvPr id="16" name="Text 14"/>
          <p:cNvSpPr/>
          <p:nvPr/>
        </p:nvSpPr>
        <p:spPr>
          <a:xfrm>
            <a:off x="7187625" y="3575387"/>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464646"/>
                </a:solidFill>
                <a:latin typeface="DM Sans Semi Bold" pitchFamily="34" charset="0"/>
                <a:ea typeface="DM Sans Semi Bold" pitchFamily="34" charset="-122"/>
                <a:cs typeface="DM Sans Semi Bold" pitchFamily="34" charset="-120"/>
              </a:rPr>
              <a:t>3</a:t>
            </a:r>
            <a:endParaRPr lang="en-US" sz="2000" dirty="0"/>
          </a:p>
        </p:txBody>
      </p:sp>
      <p:sp>
        <p:nvSpPr>
          <p:cNvPr id="17" name="Text 15"/>
          <p:cNvSpPr/>
          <p:nvPr/>
        </p:nvSpPr>
        <p:spPr>
          <a:xfrm>
            <a:off x="4338161" y="3601998"/>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Repository Layer</a:t>
            </a:r>
            <a:endParaRPr lang="en-US" sz="1650" dirty="0"/>
          </a:p>
        </p:txBody>
      </p:sp>
      <p:sp>
        <p:nvSpPr>
          <p:cNvPr id="18" name="Text 16"/>
          <p:cNvSpPr/>
          <p:nvPr/>
        </p:nvSpPr>
        <p:spPr>
          <a:xfrm>
            <a:off x="793790" y="3969782"/>
            <a:ext cx="5670828" cy="272177"/>
          </a:xfrm>
          <a:prstGeom prst="rect">
            <a:avLst/>
          </a:prstGeom>
          <a:noFill/>
          <a:ln/>
        </p:spPr>
        <p:txBody>
          <a:bodyPr wrap="none" lIns="0" tIns="0" rIns="0" bIns="0" rtlCol="0" anchor="t"/>
          <a:lstStyle/>
          <a:p>
            <a:pPr marL="0" indent="0" algn="r">
              <a:lnSpc>
                <a:spcPts val="2100"/>
              </a:lnSpc>
              <a:buNone/>
            </a:pPr>
            <a:r>
              <a:rPr lang="en-US" sz="1300" dirty="0">
                <a:solidFill>
                  <a:srgbClr val="464646"/>
                </a:solidFill>
                <a:latin typeface="Inter Medium" pitchFamily="34" charset="0"/>
                <a:ea typeface="Inter Medium" pitchFamily="34" charset="-122"/>
                <a:cs typeface="Inter Medium" pitchFamily="34" charset="-120"/>
              </a:rPr>
              <a:t>CRUD operations handled through repository interfaces</a:t>
            </a:r>
            <a:endParaRPr lang="en-US" sz="1300" dirty="0"/>
          </a:p>
        </p:txBody>
      </p:sp>
      <p:sp>
        <p:nvSpPr>
          <p:cNvPr id="19" name="Shape 17"/>
          <p:cNvSpPr/>
          <p:nvPr/>
        </p:nvSpPr>
        <p:spPr>
          <a:xfrm>
            <a:off x="7483673" y="4603194"/>
            <a:ext cx="510302" cy="22860"/>
          </a:xfrm>
          <a:prstGeom prst="roundRect">
            <a:avLst>
              <a:gd name="adj" fmla="val 111628"/>
            </a:avLst>
          </a:prstGeom>
          <a:solidFill>
            <a:srgbClr val="D8D4D4"/>
          </a:solidFill>
          <a:ln/>
        </p:spPr>
      </p:sp>
      <p:sp>
        <p:nvSpPr>
          <p:cNvPr id="20" name="Shape 18"/>
          <p:cNvSpPr/>
          <p:nvPr/>
        </p:nvSpPr>
        <p:spPr>
          <a:xfrm>
            <a:off x="7123867" y="4423291"/>
            <a:ext cx="382667" cy="382667"/>
          </a:xfrm>
          <a:prstGeom prst="roundRect">
            <a:avLst>
              <a:gd name="adj" fmla="val 6669"/>
            </a:avLst>
          </a:prstGeom>
          <a:solidFill>
            <a:srgbClr val="F2EEEE"/>
          </a:solidFill>
          <a:ln/>
        </p:spPr>
      </p:sp>
      <p:sp>
        <p:nvSpPr>
          <p:cNvPr id="21" name="Text 19"/>
          <p:cNvSpPr/>
          <p:nvPr/>
        </p:nvSpPr>
        <p:spPr>
          <a:xfrm>
            <a:off x="7187625" y="4455140"/>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464646"/>
                </a:solidFill>
                <a:latin typeface="DM Sans Semi Bold" pitchFamily="34" charset="0"/>
                <a:ea typeface="DM Sans Semi Bold" pitchFamily="34" charset="-122"/>
                <a:cs typeface="DM Sans Semi Bold" pitchFamily="34" charset="-120"/>
              </a:rPr>
              <a:t>4</a:t>
            </a:r>
            <a:endParaRPr lang="en-US" sz="2000" dirty="0"/>
          </a:p>
        </p:txBody>
      </p:sp>
      <p:sp>
        <p:nvSpPr>
          <p:cNvPr id="22" name="Text 20"/>
          <p:cNvSpPr/>
          <p:nvPr/>
        </p:nvSpPr>
        <p:spPr>
          <a:xfrm>
            <a:off x="8165783" y="448175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Request Processing</a:t>
            </a:r>
            <a:endParaRPr lang="en-US" sz="1650" dirty="0"/>
          </a:p>
        </p:txBody>
      </p:sp>
      <p:sp>
        <p:nvSpPr>
          <p:cNvPr id="23" name="Text 21"/>
          <p:cNvSpPr/>
          <p:nvPr/>
        </p:nvSpPr>
        <p:spPr>
          <a:xfrm>
            <a:off x="8165783" y="4849535"/>
            <a:ext cx="5670828" cy="544354"/>
          </a:xfrm>
          <a:prstGeom prst="rect">
            <a:avLst/>
          </a:prstGeom>
          <a:noFill/>
          <a:ln/>
        </p:spPr>
        <p:txBody>
          <a:bodyPr wrap="square" lIns="0" tIns="0" rIns="0" bIns="0" rtlCol="0" anchor="t"/>
          <a:lstStyle/>
          <a:p>
            <a:pPr marL="0" indent="0" algn="l">
              <a:lnSpc>
                <a:spcPts val="2100"/>
              </a:lnSpc>
              <a:buNone/>
            </a:pPr>
            <a:r>
              <a:rPr lang="en-US" sz="1300" dirty="0">
                <a:solidFill>
                  <a:srgbClr val="464646"/>
                </a:solidFill>
                <a:latin typeface="Inter Medium" pitchFamily="34" charset="0"/>
                <a:ea typeface="Inter Medium" pitchFamily="34" charset="-122"/>
                <a:cs typeface="Inter Medium" pitchFamily="34" charset="-120"/>
              </a:rPr>
              <a:t>Controller receives frontend request, service layer processes business logic</a:t>
            </a:r>
            <a:endParaRPr lang="en-US" sz="1300" dirty="0"/>
          </a:p>
        </p:txBody>
      </p:sp>
      <p:sp>
        <p:nvSpPr>
          <p:cNvPr id="24" name="Shape 22"/>
          <p:cNvSpPr/>
          <p:nvPr/>
        </p:nvSpPr>
        <p:spPr>
          <a:xfrm>
            <a:off x="6636425" y="5482947"/>
            <a:ext cx="510302" cy="22860"/>
          </a:xfrm>
          <a:prstGeom prst="roundRect">
            <a:avLst>
              <a:gd name="adj" fmla="val 111628"/>
            </a:avLst>
          </a:prstGeom>
          <a:solidFill>
            <a:srgbClr val="D8D4D4"/>
          </a:solidFill>
          <a:ln/>
        </p:spPr>
      </p:sp>
      <p:sp>
        <p:nvSpPr>
          <p:cNvPr id="25" name="Shape 23"/>
          <p:cNvSpPr/>
          <p:nvPr/>
        </p:nvSpPr>
        <p:spPr>
          <a:xfrm>
            <a:off x="7123867" y="5303044"/>
            <a:ext cx="382667" cy="382667"/>
          </a:xfrm>
          <a:prstGeom prst="roundRect">
            <a:avLst>
              <a:gd name="adj" fmla="val 6669"/>
            </a:avLst>
          </a:prstGeom>
          <a:solidFill>
            <a:srgbClr val="F2EEEE"/>
          </a:solidFill>
          <a:ln/>
        </p:spPr>
      </p:sp>
      <p:sp>
        <p:nvSpPr>
          <p:cNvPr id="26" name="Text 24"/>
          <p:cNvSpPr/>
          <p:nvPr/>
        </p:nvSpPr>
        <p:spPr>
          <a:xfrm>
            <a:off x="7187625" y="5334893"/>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464646"/>
                </a:solidFill>
                <a:latin typeface="DM Sans Semi Bold" pitchFamily="34" charset="0"/>
                <a:ea typeface="DM Sans Semi Bold" pitchFamily="34" charset="-122"/>
                <a:cs typeface="DM Sans Semi Bold" pitchFamily="34" charset="-120"/>
              </a:rPr>
              <a:t>5</a:t>
            </a:r>
            <a:endParaRPr lang="en-US" sz="2000" dirty="0"/>
          </a:p>
        </p:txBody>
      </p:sp>
      <p:sp>
        <p:nvSpPr>
          <p:cNvPr id="27" name="Text 25"/>
          <p:cNvSpPr/>
          <p:nvPr/>
        </p:nvSpPr>
        <p:spPr>
          <a:xfrm>
            <a:off x="4338161" y="5361503"/>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Data Exchange</a:t>
            </a:r>
            <a:endParaRPr lang="en-US" sz="1650" dirty="0"/>
          </a:p>
        </p:txBody>
      </p:sp>
      <p:sp>
        <p:nvSpPr>
          <p:cNvPr id="28" name="Text 26"/>
          <p:cNvSpPr/>
          <p:nvPr/>
        </p:nvSpPr>
        <p:spPr>
          <a:xfrm>
            <a:off x="793790" y="5729288"/>
            <a:ext cx="5670828" cy="272177"/>
          </a:xfrm>
          <a:prstGeom prst="rect">
            <a:avLst/>
          </a:prstGeom>
          <a:noFill/>
          <a:ln/>
        </p:spPr>
        <p:txBody>
          <a:bodyPr wrap="none" lIns="0" tIns="0" rIns="0" bIns="0" rtlCol="0" anchor="t"/>
          <a:lstStyle/>
          <a:p>
            <a:pPr marL="0" indent="0" algn="r">
              <a:lnSpc>
                <a:spcPts val="2100"/>
              </a:lnSpc>
              <a:buNone/>
            </a:pPr>
            <a:r>
              <a:rPr lang="en-US" sz="1300" dirty="0">
                <a:solidFill>
                  <a:srgbClr val="464646"/>
                </a:solidFill>
                <a:latin typeface="Inter Medium" pitchFamily="34" charset="0"/>
                <a:ea typeface="Inter Medium" pitchFamily="34" charset="-122"/>
                <a:cs typeface="Inter Medium" pitchFamily="34" charset="-120"/>
              </a:rPr>
              <a:t>Repository interacts with MySQL database to fetch or update data</a:t>
            </a:r>
            <a:endParaRPr lang="en-US" sz="1300" dirty="0"/>
          </a:p>
        </p:txBody>
      </p:sp>
      <p:sp>
        <p:nvSpPr>
          <p:cNvPr id="29" name="Text 27"/>
          <p:cNvSpPr/>
          <p:nvPr/>
        </p:nvSpPr>
        <p:spPr>
          <a:xfrm>
            <a:off x="793790" y="6913721"/>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464646"/>
                </a:solidFill>
                <a:latin typeface="Inter Medium" pitchFamily="34" charset="0"/>
                <a:ea typeface="Inter Medium" pitchFamily="34" charset="-122"/>
                <a:cs typeface="Inter Medium" pitchFamily="34" charset="-120"/>
              </a:rPr>
              <a:t>When the frontend sends a request, the controller receives it, and the service layer processes the business logic. The repository interacts with the database to fetch or update data, and the result is sent back through the service and controller to the frontend.</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TotalTime>
  <Words>1499</Words>
  <Application>Microsoft Office PowerPoint</Application>
  <PresentationFormat>Custom</PresentationFormat>
  <Paragraphs>238</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Inter Medium</vt:lpstr>
      <vt:lpstr>Arial</vt:lpstr>
      <vt:lpstr>Consolas Medium</vt:lpstr>
      <vt:lpstr>Calibri Light</vt:lpstr>
      <vt:lpstr>Consolas</vt:lpstr>
      <vt:lpstr>DM Sans Semi Bold</vt:lpstr>
      <vt:lpstr>DM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Aagam Kasliwal</dc:creator>
  <cp:lastModifiedBy>Gokul M</cp:lastModifiedBy>
  <cp:revision>9</cp:revision>
  <dcterms:created xsi:type="dcterms:W3CDTF">2025-11-05T17:40:27Z</dcterms:created>
  <dcterms:modified xsi:type="dcterms:W3CDTF">2025-11-06T15:32:28Z</dcterms:modified>
</cp:coreProperties>
</file>